
<file path=[Content_Types].xml><?xml version="1.0" encoding="utf-8"?>
<Types xmlns="http://schemas.openxmlformats.org/package/2006/content-types">
  <Default ContentType="application/xml" Extension="xml"/>
  <Default ContentType="image/jpeg" Extension="jpeg"/>
  <Default ContentType="image/png" Extension="png"/>
  <Default ContentType="image/jpeg" Extension="jpg"/>
  <Default ContentType="image/x-emf" Extension="emf"/>
  <Default ContentType="image/gif" Extension="gif"/>
  <Default ContentType="application/octet-stream" Extension="svg"/>
  <Default ContentType="application/vnd.openxmlformats-officedocument.presentationml.printerSettings" Extension="bin"/>
  <Default ContentType="application/vnd.openxmlformats-package.relationships+xml" Extension="rels"/>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presentationml.tableStyles+xml" PartName="/ppt/tableStyles.xml"/>
  <Override ContentType="application/vnd.openxmlformats-package.core-properties+xml" PartName="/docProps/core.xml"/>
  <Override ContentType="application/vnd.openxmlformats-officedocument.extended-properties+xml" PartName="/docProps/app.xml"/>
  <Override ContentType="application/vnd.openxmlformats-officedocument.theme+xml" PartName="/ppt/theme/noteTheme.xml"/>
  <Override ContentType="application/vnd.openxmlformats-officedocument.theme+xml" PartName="/ppt/theme/slideTheme.xml"/>
  <Override ContentType="application/vnd.openxmlformats-officedocument.presentationml.slideLayout+xml" PartName="/ppt/slideLayouts/slideLayout1.xml"/>
  <Override ContentType="application/vnd.openxmlformats-officedocument.presentationml.slide+xml" PartName="/ppt/slides/slide1.xml"/>
  <Override ContentType="application/vnd.openxmlformats-officedocument.presentationml.slideLayout+xml" PartName="/ppt/slideLayouts/slideLayout2.xml"/>
  <Override ContentType="application/vnd.openxmlformats-officedocument.presentationml.slide+xml" PartName="/ppt/slides/slide2.xml"/>
  <Override ContentType="application/vnd.openxmlformats-officedocument.presentationml.slideLayout+xml" PartName="/ppt/slideLayouts/slideLayout3.xml"/>
  <Override ContentType="application/vnd.openxmlformats-officedocument.presentationml.slide+xml" PartName="/ppt/slides/slide3.xml"/>
  <Override ContentType="application/vnd.openxmlformats-officedocument.presentationml.slideLayout+xml" PartName="/ppt/slideLayouts/slideLayout4.xml"/>
  <Override ContentType="application/vnd.openxmlformats-officedocument.presentationml.slide+xml" PartName="/ppt/slides/slide4.xml"/>
  <Override ContentType="application/vnd.openxmlformats-officedocument.presentationml.slideLayout+xml" PartName="/ppt/slideLayouts/slideLayout5.xml"/>
  <Override ContentType="application/vnd.openxmlformats-officedocument.presentationml.slide+xml" PartName="/ppt/slides/slide5.xml"/>
  <Override ContentType="application/vnd.openxmlformats-officedocument.presentationml.slideLayout+xml" PartName="/ppt/slideLayouts/slideLayout6.xml"/>
  <Override ContentType="application/vnd.openxmlformats-officedocument.presentationml.slide+xml" PartName="/ppt/slides/slide6.xml"/>
  <Override ContentType="application/vnd.openxmlformats-officedocument.presentationml.slideLayout+xml" PartName="/ppt/slideLayouts/slideLayout7.xml"/>
  <Override ContentType="application/vnd.openxmlformats-officedocument.presentationml.slide+xml" PartName="/ppt/slides/slide7.xml"/>
  <Override ContentType="application/vnd.openxmlformats-officedocument.presentationml.slideLayout+xml" PartName="/ppt/slideLayouts/slideLayout8.xml"/>
  <Override ContentType="application/vnd.openxmlformats-officedocument.presentationml.slide+xml" PartName="/ppt/slides/slide8.xml"/>
  <Override ContentType="application/vnd.openxmlformats-officedocument.presentationml.slideLayout+xml" PartName="/ppt/slideLayouts/slideLayout9.xml"/>
  <Override ContentType="application/vnd.openxmlformats-officedocument.presentationml.slide+xml" PartName="/ppt/slides/slide9.xml"/>
  <Override ContentType="application/vnd.openxmlformats-officedocument.presentationml.slideLayout+xml" PartName="/ppt/slideLayouts/slideLayout10.xml"/>
  <Override ContentType="application/vnd.openxmlformats-officedocument.presentationml.slide+xml" PartName="/ppt/slides/slide10.xml"/>
  <Override ContentType="application/vnd.openxmlformats-officedocument.presentationml.slideLayout+xml" PartName="/ppt/slideLayouts/slideLayout11.xml"/>
  <Override ContentType="application/vnd.openxmlformats-officedocument.presentationml.slide+xml" PartName="/ppt/slides/slide11.xml"/>
  <Override ContentType="application/vnd.openxmlformats-officedocument.presentationml.slideLayout+xml" PartName="/ppt/slideLayouts/slideLayout12.xml"/>
  <Override ContentType="application/vnd.openxmlformats-officedocument.presentationml.slide+xml" PartName="/ppt/slides/slide12.xml"/>
  <Override ContentType="application/vnd.openxmlformats-officedocument.presentationml.slideLayout+xml" PartName="/ppt/slideLayouts/slideLayout13.xml"/>
  <Override ContentType="application/vnd.openxmlformats-officedocument.presentationml.slide+xml" PartName="/ppt/slides/slide13.xml"/>
  <Override ContentType="application/vnd.openxmlformats-officedocument.presentationml.slideLayout+xml" PartName="/ppt/slideLayouts/slideLayout14.xml"/>
  <Override ContentType="application/vnd.openxmlformats-officedocument.presentationml.slide+xml" PartName="/ppt/slides/slide14.xml"/>
  <Override ContentType="application/vnd.openxmlformats-officedocument.presentationml.slideLayout+xml" PartName="/ppt/slideLayouts/slideLayout15.xml"/>
  <Override ContentType="application/vnd.openxmlformats-officedocument.presentationml.slide+xml" PartName="/ppt/slides/slide15.xml"/>
  <Override ContentType="application/vnd.openxmlformats-officedocument.presentationml.slideLayout+xml" PartName="/ppt/slideLayouts/slideLayout16.xml"/>
  <Override ContentType="application/vnd.openxmlformats-officedocument.presentationml.slide+xml" PartName="/ppt/slides/slide16.xml"/>
  <Override ContentType="application/vnd.openxmlformats-officedocument.presentationml.slideLayout+xml" PartName="/ppt/slideLayouts/slideLayout17.xml"/>
  <Override ContentType="application/vnd.openxmlformats-officedocument.presentationml.slide+xml" PartName="/ppt/slides/slide17.xml"/>
  <Override ContentType="application/vnd.openxmlformats-officedocument.presentationml.slideLayout+xml" PartName="/ppt/slideLayouts/slideLayout18.xml"/>
  <Override ContentType="application/vnd.openxmlformats-officedocument.presentationml.slide+xml" PartName="/ppt/slides/slide18.xml"/>
  <Override ContentType="application/vnd.openxmlformats-officedocument.presentationml.slideLayout+xml" PartName="/ppt/slideLayouts/slideLayout19.xml"/>
  <Override ContentType="application/vnd.openxmlformats-officedocument.presentationml.slide+xml" PartName="/ppt/slides/slide19.xml"/>
  <Override ContentType="application/vnd.openxmlformats-officedocument.presentationml.slideLayout+xml" PartName="/ppt/slideLayouts/slideLayout20.xml"/>
  <Override ContentType="application/vnd.openxmlformats-officedocument.presentationml.slide+xml" PartName="/ppt/slides/slide20.xml"/>
  <Override ContentType="application/vnd.openxmlformats-officedocument.presentationml.slideLayout+xml" PartName="/ppt/slideLayouts/slideLayout21.xml"/>
  <Override ContentType="application/vnd.openxmlformats-officedocument.presentationml.slide+xml" PartName="/ppt/slides/slide21.xml"/>
  <Override ContentType="application/vnd.openxmlformats-officedocument.presentationml.slideLayout+xml" PartName="/ppt/slideLayouts/slideLayout22.xml"/>
  <Override ContentType="application/vnd.openxmlformats-officedocument.presentationml.slide+xml" PartName="/ppt/slides/slide22.xml"/>
  <Override ContentType="application/vnd.openxmlformats-officedocument.presentationml.slideLayout+xml" PartName="/ppt/slideLayouts/slideLayout23.xml"/>
  <Override ContentType="application/vnd.openxmlformats-officedocument.presentationml.slide+xml" PartName="/ppt/slides/slide23.xml"/>
  <Override ContentType="application/vnd.openxmlformats-officedocument.presentationml.slideLayout+xml" PartName="/ppt/slideLayouts/slideLayout24.xml"/>
  <Override ContentType="application/vnd.openxmlformats-officedocument.presentationml.slide+xml" PartName="/ppt/slides/slide24.xml"/>
  <Override ContentType="application/vnd.openxmlformats-officedocument.presentationml.slideLayout+xml" PartName="/ppt/slideLayouts/slideLayout25.xml"/>
  <Override ContentType="application/vnd.openxmlformats-officedocument.presentationml.slide+xml" PartName="/ppt/slides/slide25.xml"/>
  <Override ContentType="application/vnd.openxmlformats-officedocument.presentationml.slideLayout+xml" PartName="/ppt/slideLayouts/slideLayout26.xml"/>
  <Override ContentType="application/vnd.openxmlformats-officedocument.presentationml.slide+xml" PartName="/ppt/slides/slide26.xml"/>
  <Override ContentType="application/vnd.openxmlformats-officedocument.presentationml.slideLayout+xml" PartName="/ppt/slideLayouts/slideLayout27.xml"/>
  <Override ContentType="application/vnd.openxmlformats-officedocument.presentationml.slide+xml" PartName="/ppt/slides/slide27.xml"/>
  <Override ContentType="application/vnd.openxmlformats-officedocument.presentationml.slideLayout+xml" PartName="/ppt/slideLayouts/slideLayout28.xml"/>
  <Override ContentType="application/vnd.openxmlformats-officedocument.presentationml.slide+xml" PartName="/ppt/slides/slide28.xml"/>
  <Override ContentType="application/vnd.openxmlformats-officedocument.presentationml.slideLayout+xml" PartName="/ppt/slideLayouts/slideLayout29.xml"/>
  <Override ContentType="application/vnd.openxmlformats-officedocument.presentationml.slide+xml" PartName="/ppt/slides/slide29.xml"/>
  <Override ContentType="application/vnd.openxmlformats-officedocument.presentationml.slideLayout+xml" PartName="/ppt/slideLayouts/slideLayout30.xml"/>
  <Override ContentType="application/vnd.openxmlformats-officedocument.presentationml.slide+xml" PartName="/ppt/slides/slide30.xml"/>
  <Override ContentType="application/vnd.openxmlformats-officedocument.presentationml.slideLayout+xml" PartName="/ppt/slideLayouts/slideLayout31.xml"/>
  <Override ContentType="application/vnd.openxmlformats-officedocument.presentationml.slide+xml" PartName="/ppt/slides/slide31.xml"/>
  <Override ContentType="application/vnd.openxmlformats-officedocument.presentationml.slideLayout+xml" PartName="/ppt/slideLayouts/slideLayout32.xml"/>
  <Override ContentType="application/vnd.openxmlformats-officedocument.presentationml.slide+xml" PartName="/ppt/slides/slide32.xml"/>
  <Override ContentType="application/vnd.openxmlformats-officedocument.presentationml.slideLayout+xml" PartName="/ppt/slideLayouts/slideLayout33.xml"/>
  <Override ContentType="application/vnd.openxmlformats-officedocument.presentationml.slide+xml" PartName="/ppt/slides/slide33.xml"/>
  <Override ContentType="application/vnd.openxmlformats-officedocument.presentationml.slideLayout+xml" PartName="/ppt/slideLayouts/slideLayout34.xml"/>
  <Override ContentType="application/vnd.openxmlformats-officedocument.presentationml.slide+xml" PartName="/ppt/slides/slide34.xml"/>
  <Override ContentType="application/vnd.openxmlformats-officedocument.presentationml.slideLayout+xml" PartName="/ppt/slideLayouts/slideLayout35.xml"/>
  <Override ContentType="application/vnd.openxmlformats-officedocument.presentationml.slide+xml" PartName="/ppt/slides/slide35.xml"/>
  <Override ContentType="application/vnd.openxmlformats-officedocument.presentationml.slideLayout+xml" PartName="/ppt/slideLayouts/slideLayout36.xml"/>
  <Override ContentType="application/vnd.openxmlformats-officedocument.presentationml.slide+xml" PartName="/ppt/slides/slide36.xml"/>
  <Override ContentType="application/vnd.openxmlformats-officedocument.presentationml.slideLayout+xml" PartName="/ppt/slideLayouts/slideLayout37.xml"/>
  <Override ContentType="application/vnd.openxmlformats-officedocument.presentationml.slide+xml" PartName="/ppt/slides/slide37.xml"/>
  <Override ContentType="application/vnd.openxmlformats-officedocument.presentationml.slideLayout+xml" PartName="/ppt/slideLayouts/slideLayout38.xml"/>
  <Override ContentType="application/vnd.openxmlformats-officedocument.presentationml.slide+xml" PartName="/ppt/slides/slide38.xml"/>
  <Override ContentType="application/vnd.openxmlformats-officedocument.presentationml.slideLayout+xml" PartName="/ppt/slideLayouts/slideLayout39.xml"/>
  <Override ContentType="application/vnd.openxmlformats-officedocument.presentationml.slide+xml" PartName="/ppt/slides/slide39.xml"/>
  <Override ContentType="application/vnd.openxmlformats-officedocument.presentationml.slideLayout+xml" PartName="/ppt/slideLayouts/slideLayout40.xml"/>
  <Override ContentType="application/vnd.openxmlformats-officedocument.presentationml.slide+xml" PartName="/ppt/slides/slide40.xml"/>
  <Override ContentType="application/vnd.openxmlformats-officedocument.presentationml.slideLayout+xml" PartName="/ppt/slideLayouts/slideLayout41.xml"/>
  <Override ContentType="application/vnd.openxmlformats-officedocument.presentationml.slide+xml" PartName="/ppt/slides/slide41.xml"/>
  <Override ContentType="application/vnd.openxmlformats-officedocument.presentationml.slideLayout+xml" PartName="/ppt/slideLayouts/slideLayout42.xml"/>
  <Override ContentType="application/vnd.openxmlformats-officedocument.presentationml.slide+xml" PartName="/ppt/slides/slide42.xml"/>
  <Override ContentType="application/vnd.openxmlformats-officedocument.presentationml.slideLayout+xml" PartName="/ppt/slideLayouts/slideLayout43.xml"/>
  <Override ContentType="application/vnd.openxmlformats-officedocument.presentationml.slide+xml" PartName="/ppt/slides/slide43.xml"/>
  <Override ContentType="application/vnd.openxmlformats-officedocument.presentationml.slideLayout+xml" PartName="/ppt/slideLayouts/slideLayout44.xml"/>
  <Override ContentType="application/vnd.openxmlformats-officedocument.presentationml.slide+xml" PartName="/ppt/slides/slide44.xml"/>
  <Override ContentType="application/vnd.openxmlformats-officedocument.presentationml.slideLayout+xml" PartName="/ppt/slideLayouts/slideLayout45.xml"/>
  <Override ContentType="application/vnd.openxmlformats-officedocument.presentationml.slide+xml" PartName="/ppt/slides/slide45.xml"/>
  <Override ContentType="application/vnd.openxmlformats-officedocument.presentationml.slideLayout+xml" PartName="/ppt/slideLayouts/slideLayout46.xml"/>
  <Override ContentType="application/vnd.openxmlformats-officedocument.presentationml.slide+xml" PartName="/ppt/slides/slide46.xml"/>
  <Override ContentType="application/vnd.openxmlformats-officedocument.presentationml.slideLayout+xml" PartName="/ppt/slideLayouts/slideLayout47.xml"/>
  <Override ContentType="application/vnd.openxmlformats-officedocument.presentationml.slide+xml" PartName="/ppt/slides/slide47.xml"/>
  <Override ContentType="application/vnd.openxmlformats-officedocument.presentationml.slideLayout+xml" PartName="/ppt/slideLayouts/slideLayout48.xml"/>
  <Override ContentType="application/vnd.openxmlformats-officedocument.presentationml.slide+xml" PartName="/ppt/slides/slide48.xml"/>
  <Override ContentType="application/vnd.openxmlformats-officedocument.presentationml.slideLayout+xml" PartName="/ppt/slideLayouts/slideLayout49.xml"/>
  <Override ContentType="application/vnd.openxmlformats-officedocument.presentationml.slide+xml" PartName="/ppt/slides/slide49.xml"/>
  <Override ContentType="application/vnd.openxmlformats-officedocument.presentationml.slideLayout+xml" PartName="/ppt/slideLayouts/slideLayout50.xml"/>
  <Override ContentType="application/vnd.openxmlformats-officedocument.presentationml.slide+xml" PartName="/ppt/slides/slide50.xml"/>
  <Override ContentType="application/vnd.openxmlformats-officedocument.presentationml.slideLayout+xml" PartName="/ppt/slideLayouts/slideLayout51.xml"/>
  <Override ContentType="application/vnd.openxmlformats-officedocument.presentationml.slide+xml" PartName="/ppt/slides/slide51.xml"/>
  <Override ContentType="application/vnd.openxmlformats-officedocument.presentationml.slideLayout+xml" PartName="/ppt/slideLayouts/slideLayout52.xml"/>
  <Override ContentType="application/vnd.openxmlformats-officedocument.presentationml.slide+xml" PartName="/ppt/slides/slide52.xml"/>
  <Override ContentType="application/vnd.openxmlformats-officedocument.presentationml.slideLayout+xml" PartName="/ppt/slideLayouts/slideLayout53.xml"/>
  <Override ContentType="application/vnd.openxmlformats-officedocument.presentationml.slide+xml" PartName="/ppt/slides/slide53.xml"/>
  <Override ContentType="application/vnd.openxmlformats-officedocument.presentationml.slideLayout+xml" PartName="/ppt/slideLayouts/slideLayout54.xml"/>
  <Override ContentType="application/vnd.openxmlformats-officedocument.presentationml.slide+xml" PartName="/ppt/slides/slide54.xml"/>
  <Override ContentType="application/vnd.openxmlformats-officedocument.presentationml.slideLayout+xml" PartName="/ppt/slideLayouts/slideLayout55.xml"/>
  <Override ContentType="application/vnd.openxmlformats-officedocument.presentationml.slide+xml" PartName="/ppt/slides/slide55.xml"/>
</Types>
</file>

<file path=_rels/.rels><?xml version="1.0" encoding="UTF-8" standalone="yes"?>
<Relationships xmlns="http://schemas.openxmlformats.org/package/2006/relationships">
  <Relationship Id="rId1" Target="ppt/presentation.xml" Type="http://schemas.openxmlformats.org/officeDocument/2006/relationships/officeDocument"/>
  <Relationship Id="rId2" Target="docProps/core.xml" Type="http://schemas.openxmlformats.org/package/2006/relationships/metadata/core-properties"/>
  <Relationship Id="rId3" Target="docProps/app.xml" Type="http://schemas.openxmlformats.org/officeDocument/2006/relationships/extended-properties"/>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
  </p:notesMasterIdLst>
  <p:sldIdLst>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Lst>
  <p:sldSz cx="9144000" cy="6858000" type="screen4x3"/>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p="http://schemas.openxmlformats.org/presentationml/2006/main" xmlns:r="http://schemas.openxmlformats.org/officeDocument/2006/relationships">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564"/>
    <p:restoredTop autoAdjust="0" sz="94671"/>
  </p:normalViewPr>
  <p:slideViewPr>
    <p:cSldViewPr snapToGrid="0" snapToObjects="1">
      <p:cViewPr varScale="1">
        <p:scale>
          <a:sx d="100" n="72"/>
          <a:sy d="100" n="72"/>
        </p:scale>
        <p:origin x="-1520" y="-104"/>
      </p:cViewPr>
      <p:guideLst>
        <p:guide orient="horz" pos="216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printerSettings/printerSettings1.bin" Type="http://schemas.openxmlformats.org/officeDocument/2006/relationships/printerSettings"/>
  <Relationship Id="rId3" Target="notesMasters/notesMaster1.xml" Type="http://schemas.openxmlformats.org/officeDocument/2006/relationships/notesMaster"/>
  <Relationship Id="rId4" Target="presProps.xml" Type="http://schemas.openxmlformats.org/officeDocument/2006/relationships/presProps"/>
  <Relationship Id="rId5" Target="viewProps.xml" Type="http://schemas.openxmlformats.org/officeDocument/2006/relationships/viewProps"/>
  <Relationship Id="rId6" Target="tableStyles.xml" Type="http://schemas.openxmlformats.org/officeDocument/2006/relationships/tableStyles"/>
  <Relationship Id="rId7" Target="theme/slideTheme.xml" Type="http://schemas.openxmlformats.org/officeDocument/2006/relationships/theme"/>
<Relationship Id="rId8" Target="slides/slide1.xml" Type="http://schemas.openxmlformats.org/officeDocument/2006/relationships/slide"/><Relationship Id="rId9" Target="slides/slide2.xml" Type="http://schemas.openxmlformats.org/officeDocument/2006/relationships/slide"/><Relationship Id="rId10" Target="slides/slide3.xml" Type="http://schemas.openxmlformats.org/officeDocument/2006/relationships/slide"/><Relationship Id="rId11" Target="slides/slide4.xml" Type="http://schemas.openxmlformats.org/officeDocument/2006/relationships/slide"/><Relationship Id="rId12" Target="slides/slide5.xml" Type="http://schemas.openxmlformats.org/officeDocument/2006/relationships/slide"/><Relationship Id="rId13" Target="slides/slide6.xml" Type="http://schemas.openxmlformats.org/officeDocument/2006/relationships/slide"/><Relationship Id="rId14" Target="slides/slide7.xml" Type="http://schemas.openxmlformats.org/officeDocument/2006/relationships/slide"/><Relationship Id="rId15" Target="slides/slide8.xml" Type="http://schemas.openxmlformats.org/officeDocument/2006/relationships/slide"/><Relationship Id="rId16" Target="slides/slide9.xml" Type="http://schemas.openxmlformats.org/officeDocument/2006/relationships/slide"/><Relationship Id="rId17" Target="slides/slide10.xml" Type="http://schemas.openxmlformats.org/officeDocument/2006/relationships/slide"/><Relationship Id="rId18" Target="slides/slide11.xml" Type="http://schemas.openxmlformats.org/officeDocument/2006/relationships/slide"/><Relationship Id="rId19" Target="slides/slide12.xml" Type="http://schemas.openxmlformats.org/officeDocument/2006/relationships/slide"/><Relationship Id="rId20" Target="slides/slide13.xml" Type="http://schemas.openxmlformats.org/officeDocument/2006/relationships/slide"/><Relationship Id="rId21" Target="slides/slide14.xml" Type="http://schemas.openxmlformats.org/officeDocument/2006/relationships/slide"/><Relationship Id="rId22" Target="slides/slide15.xml" Type="http://schemas.openxmlformats.org/officeDocument/2006/relationships/slide"/><Relationship Id="rId23" Target="slides/slide16.xml" Type="http://schemas.openxmlformats.org/officeDocument/2006/relationships/slide"/><Relationship Id="rId24" Target="slides/slide17.xml" Type="http://schemas.openxmlformats.org/officeDocument/2006/relationships/slide"/><Relationship Id="rId25" Target="slides/slide18.xml" Type="http://schemas.openxmlformats.org/officeDocument/2006/relationships/slide"/><Relationship Id="rId26" Target="slides/slide19.xml" Type="http://schemas.openxmlformats.org/officeDocument/2006/relationships/slide"/><Relationship Id="rId27" Target="slides/slide20.xml" Type="http://schemas.openxmlformats.org/officeDocument/2006/relationships/slide"/><Relationship Id="rId28" Target="slides/slide21.xml" Type="http://schemas.openxmlformats.org/officeDocument/2006/relationships/slide"/><Relationship Id="rId29" Target="slides/slide22.xml" Type="http://schemas.openxmlformats.org/officeDocument/2006/relationships/slide"/><Relationship Id="rId30" Target="slides/slide23.xml" Type="http://schemas.openxmlformats.org/officeDocument/2006/relationships/slide"/><Relationship Id="rId31" Target="slides/slide24.xml" Type="http://schemas.openxmlformats.org/officeDocument/2006/relationships/slide"/><Relationship Id="rId32" Target="slides/slide25.xml" Type="http://schemas.openxmlformats.org/officeDocument/2006/relationships/slide"/><Relationship Id="rId33" Target="slides/slide26.xml" Type="http://schemas.openxmlformats.org/officeDocument/2006/relationships/slide"/><Relationship Id="rId34" Target="slides/slide27.xml" Type="http://schemas.openxmlformats.org/officeDocument/2006/relationships/slide"/><Relationship Id="rId35" Target="slides/slide28.xml" Type="http://schemas.openxmlformats.org/officeDocument/2006/relationships/slide"/><Relationship Id="rId36" Target="slides/slide29.xml" Type="http://schemas.openxmlformats.org/officeDocument/2006/relationships/slide"/><Relationship Id="rId37" Target="slides/slide30.xml" Type="http://schemas.openxmlformats.org/officeDocument/2006/relationships/slide"/><Relationship Id="rId38" Target="slides/slide31.xml" Type="http://schemas.openxmlformats.org/officeDocument/2006/relationships/slide"/><Relationship Id="rId39" Target="slides/slide32.xml" Type="http://schemas.openxmlformats.org/officeDocument/2006/relationships/slide"/><Relationship Id="rId40" Target="slides/slide33.xml" Type="http://schemas.openxmlformats.org/officeDocument/2006/relationships/slide"/><Relationship Id="rId41" Target="slides/slide34.xml" Type="http://schemas.openxmlformats.org/officeDocument/2006/relationships/slide"/><Relationship Id="rId42" Target="slides/slide35.xml" Type="http://schemas.openxmlformats.org/officeDocument/2006/relationships/slide"/><Relationship Id="rId43" Target="slides/slide36.xml" Type="http://schemas.openxmlformats.org/officeDocument/2006/relationships/slide"/><Relationship Id="rId44" Target="slides/slide37.xml" Type="http://schemas.openxmlformats.org/officeDocument/2006/relationships/slide"/><Relationship Id="rId45" Target="slides/slide38.xml" Type="http://schemas.openxmlformats.org/officeDocument/2006/relationships/slide"/><Relationship Id="rId46" Target="slides/slide39.xml" Type="http://schemas.openxmlformats.org/officeDocument/2006/relationships/slide"/><Relationship Id="rId47" Target="slides/slide40.xml" Type="http://schemas.openxmlformats.org/officeDocument/2006/relationships/slide"/><Relationship Id="rId48" Target="slides/slide41.xml" Type="http://schemas.openxmlformats.org/officeDocument/2006/relationships/slide"/><Relationship Id="rId49" Target="slides/slide42.xml" Type="http://schemas.openxmlformats.org/officeDocument/2006/relationships/slide"/><Relationship Id="rId50" Target="slides/slide43.xml" Type="http://schemas.openxmlformats.org/officeDocument/2006/relationships/slide"/><Relationship Id="rId51" Target="slides/slide44.xml" Type="http://schemas.openxmlformats.org/officeDocument/2006/relationships/slide"/><Relationship Id="rId52" Target="slides/slide45.xml" Type="http://schemas.openxmlformats.org/officeDocument/2006/relationships/slide"/><Relationship Id="rId53" Target="slides/slide46.xml" Type="http://schemas.openxmlformats.org/officeDocument/2006/relationships/slide"/><Relationship Id="rId54" Target="slides/slide47.xml" Type="http://schemas.openxmlformats.org/officeDocument/2006/relationships/slide"/><Relationship Id="rId55" Target="slides/slide48.xml" Type="http://schemas.openxmlformats.org/officeDocument/2006/relationships/slide"/><Relationship Id="rId56" Target="slides/slide49.xml" Type="http://schemas.openxmlformats.org/officeDocument/2006/relationships/slide"/><Relationship Id="rId57" Target="slides/slide50.xml" Type="http://schemas.openxmlformats.org/officeDocument/2006/relationships/slide"/><Relationship Id="rId58" Target="slides/slide51.xml" Type="http://schemas.openxmlformats.org/officeDocument/2006/relationships/slide"/><Relationship Id="rId59" Target="slides/slide52.xml" Type="http://schemas.openxmlformats.org/officeDocument/2006/relationships/slide"/><Relationship Id="rId60" Target="slides/slide53.xml" Type="http://schemas.openxmlformats.org/officeDocument/2006/relationships/slide"/><Relationship Id="rId61" Target="slides/slide54.xml" Type="http://schemas.openxmlformats.org/officeDocument/2006/relationships/slide"/><Relationship Id="rId62" Target="slides/slide55.xml" Type="http://schemas.openxmlformats.org/officeDocument/2006/relationships/slide"/></Relationships>

</file>

<file path=ppt/notesMasters/_rels/notesMaster1.xml.rels><?xml version="1.0" encoding="UTF-8" standalone="yes"?>
<Relationships xmlns="http://schemas.openxmlformats.org/package/2006/relationships">
  <Relationship Id="rId1" Target="../theme/noteTheme.xml" Type="http://schemas.openxmlformats.org/officeDocument/2006/relationships/theme"/>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sz="quarter" type="hdr"/>
          </p:nvPr>
        </p:nvSpPr>
        <p:spPr>
          <a:xfrm>
            <a:off x="0" y="0"/>
            <a:ext cx="2971800" cy="457200"/>
          </a:xfrm>
          <a:prstGeom prst="rect">
            <a:avLst/>
          </a:prstGeom>
        </p:spPr>
        <p:txBody>
          <a:bodyPr bIns="45720" lIns="91440" rIns="91440" rtlCol="0" tIns="45720" vert="horz"/>
          <a:lstStyle>
            <a:lvl1pPr algn="l">
              <a:defRPr sz="1200"/>
            </a:lvl1pPr>
          </a:lstStyle>
          <a:p>
            <a:endParaRPr lang="en-US"/>
          </a:p>
        </p:txBody>
      </p:sp>
      <p:sp>
        <p:nvSpPr>
          <p:cNvPr id="3" name="Date Placeholder 2"/>
          <p:cNvSpPr>
            <a:spLocks noGrp="1"/>
          </p:cNvSpPr>
          <p:nvPr>
            <p:ph idx="1" type="dt"/>
          </p:nvPr>
        </p:nvSpPr>
        <p:spPr>
          <a:xfrm>
            <a:off x="3884613" y="0"/>
            <a:ext cx="2971800" cy="457200"/>
          </a:xfrm>
          <a:prstGeom prst="rect">
            <a:avLst/>
          </a:prstGeom>
        </p:spPr>
        <p:txBody>
          <a:bodyPr bIns="45720" lIns="91440" rIns="91440" rtlCol="0" tIns="45720" vert="horz"/>
          <a:lstStyle>
            <a:lvl1pPr algn="r">
              <a:defRPr sz="1200"/>
            </a:lvl1pPr>
          </a:lstStyle>
          <a:p>
            <a:fld id="{5A3F0FA6-DD01-074D-9B83-F351BC58F837}" type="datetimeFigureOut">
              <a:rPr lang="en-US" smtClean="0"/>
              <a:t>11/20/13</a:t>
            </a:fld>
            <a:endParaRPr lang="en-US"/>
          </a:p>
        </p:txBody>
      </p:sp>
      <p:sp>
        <p:nvSpPr>
          <p:cNvPr id="4" name="Slide Image Placeholder 3"/>
          <p:cNvSpPr>
            <a:spLocks noChangeAspect="1" noGrp="1" noRot="1"/>
          </p:cNvSpPr>
          <p:nvPr>
            <p:ph idx="2" type="sldImg"/>
          </p:nvPr>
        </p:nvSpPr>
        <p:spPr>
          <a:xfrm>
            <a:off x="1143000" y="685800"/>
            <a:ext cx="4572000" cy="3429000"/>
          </a:xfrm>
          <a:prstGeom prst="rect">
            <a:avLst/>
          </a:prstGeom>
          <a:noFill/>
          <a:ln w="12700">
            <a:solidFill>
              <a:prstClr val="black"/>
            </a:solidFill>
          </a:ln>
        </p:spPr>
        <p:txBody>
          <a:bodyPr anchor="ctr" bIns="45720" lIns="91440" rIns="91440" rtlCol="0" tIns="45720" vert="horz"/>
          <a:lstStyle/>
          <a:p>
            <a:endParaRPr lang="en-US"/>
          </a:p>
        </p:txBody>
      </p:sp>
      <p:sp>
        <p:nvSpPr>
          <p:cNvPr id="5" name="Notes Placeholder 4"/>
          <p:cNvSpPr>
            <a:spLocks noGrp="1"/>
          </p:cNvSpPr>
          <p:nvPr>
            <p:ph idx="3" sz="quarter" type="body"/>
          </p:nvPr>
        </p:nvSpPr>
        <p:spPr>
          <a:xfrm>
            <a:off x="685800" y="4343400"/>
            <a:ext cx="5486400" cy="4114800"/>
          </a:xfrm>
          <a:prstGeom prst="rect">
            <a:avLst/>
          </a:prstGeom>
        </p:spPr>
        <p:txBody>
          <a:bodyPr bIns="45720" lIns="91440" rIns="91440" rtlCol="0" tIns="45720"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idx="4" sz="quarter" type="ftr"/>
          </p:nvPr>
        </p:nvSpPr>
        <p:spPr>
          <a:xfrm>
            <a:off x="0" y="8685213"/>
            <a:ext cx="2971800" cy="457200"/>
          </a:xfrm>
          <a:prstGeom prst="rect">
            <a:avLst/>
          </a:prstGeom>
        </p:spPr>
        <p:txBody>
          <a:bodyPr anchor="b" bIns="45720" lIns="91440" rIns="91440" rtlCol="0" tIns="45720" vert="horz"/>
          <a:lstStyle>
            <a:lvl1pPr algn="l">
              <a:defRPr sz="1200"/>
            </a:lvl1pPr>
          </a:lstStyle>
          <a:p>
            <a:endParaRPr lang="en-US"/>
          </a:p>
        </p:txBody>
      </p:sp>
      <p:sp>
        <p:nvSpPr>
          <p:cNvPr id="7" name="Slide Number Placeholder 6"/>
          <p:cNvSpPr>
            <a:spLocks noGrp="1"/>
          </p:cNvSpPr>
          <p:nvPr>
            <p:ph idx="5" sz="quarter" type="sldNum"/>
          </p:nvPr>
        </p:nvSpPr>
        <p:spPr>
          <a:xfrm>
            <a:off x="3884613" y="8685213"/>
            <a:ext cx="2971800" cy="457200"/>
          </a:xfrm>
          <a:prstGeom prst="rect">
            <a:avLst/>
          </a:prstGeom>
        </p:spPr>
        <p:txBody>
          <a:bodyPr anchor="b" bIns="45720" lIns="91440" rIns="91440" rtlCol="0" tIns="45720" vert="horz"/>
          <a:lstStyle>
            <a:lvl1pPr algn="r">
              <a:defRPr sz="1200"/>
            </a:lvl1pPr>
          </a:lstStyle>
          <a:p>
            <a:fld id="{9B044979-84E1-504C-B1EE-E22D39373971}" type="slidenum">
              <a:rPr lang="en-US" smtClean="0"/>
              <a:t>‹#›</a:t>
            </a:fld>
            <a:endParaRPr lang="en-US"/>
          </a:p>
        </p:txBody>
      </p:sp>
    </p:spTree>
    <p:extLst>
      <p:ext uri="{BB962C8B-B14F-4D97-AF65-F5344CB8AC3E}">
        <p14:creationId xmlns:p14="http://schemas.microsoft.com/office/powerpoint/2010/main" val="2056911298"/>
      </p:ext>
    </p:extLst>
  </p:cSld>
  <p:clrMap accent1="accent1" accent2="accent2" accent3="accent3" accent4="accent4" accent5="accent5" accent6="accent6" bg1="lt1" bg2="lt2" folHlink="folHlink" hlink="hlink" tx1="dk1" tx2="dk2"/>
  <p:notesStyle>
    <a:lvl1pPr algn="l" defTabSz="457200" eaLnBrk="1" hangingPunct="1" latinLnBrk="0" marL="0" rtl="0">
      <a:defRPr kern="1200" sz="1200">
        <a:solidFill>
          <a:schemeClr val="tx1"/>
        </a:solidFill>
        <a:latin typeface="+mn-lt"/>
        <a:ea typeface="+mn-ea"/>
        <a:cs typeface="+mn-cs"/>
      </a:defRPr>
    </a:lvl1pPr>
    <a:lvl2pPr algn="l" defTabSz="457200" eaLnBrk="1" hangingPunct="1" latinLnBrk="0" marL="457200" rtl="0">
      <a:defRPr kern="1200" sz="1200">
        <a:solidFill>
          <a:schemeClr val="tx1"/>
        </a:solidFill>
        <a:latin typeface="+mn-lt"/>
        <a:ea typeface="+mn-ea"/>
        <a:cs typeface="+mn-cs"/>
      </a:defRPr>
    </a:lvl2pPr>
    <a:lvl3pPr algn="l" defTabSz="457200" eaLnBrk="1" hangingPunct="1" latinLnBrk="0" marL="914400" rtl="0">
      <a:defRPr kern="1200" sz="1200">
        <a:solidFill>
          <a:schemeClr val="tx1"/>
        </a:solidFill>
        <a:latin typeface="+mn-lt"/>
        <a:ea typeface="+mn-ea"/>
        <a:cs typeface="+mn-cs"/>
      </a:defRPr>
    </a:lvl3pPr>
    <a:lvl4pPr algn="l" defTabSz="457200" eaLnBrk="1" hangingPunct="1" latinLnBrk="0" marL="1371600" rtl="0">
      <a:defRPr kern="1200" sz="1200">
        <a:solidFill>
          <a:schemeClr val="tx1"/>
        </a:solidFill>
        <a:latin typeface="+mn-lt"/>
        <a:ea typeface="+mn-ea"/>
        <a:cs typeface="+mn-cs"/>
      </a:defRPr>
    </a:lvl4pPr>
    <a:lvl5pPr algn="l" defTabSz="457200" eaLnBrk="1" hangingPunct="1" latinLnBrk="0" marL="1828800" rtl="0">
      <a:defRPr kern="1200" sz="1200">
        <a:solidFill>
          <a:schemeClr val="tx1"/>
        </a:solidFill>
        <a:latin typeface="+mn-lt"/>
        <a:ea typeface="+mn-ea"/>
        <a:cs typeface="+mn-cs"/>
      </a:defRPr>
    </a:lvl5pPr>
    <a:lvl6pPr algn="l" defTabSz="457200" eaLnBrk="1" hangingPunct="1" latinLnBrk="0" marL="2286000" rtl="0">
      <a:defRPr kern="1200" sz="1200">
        <a:solidFill>
          <a:schemeClr val="tx1"/>
        </a:solidFill>
        <a:latin typeface="+mn-lt"/>
        <a:ea typeface="+mn-ea"/>
        <a:cs typeface="+mn-cs"/>
      </a:defRPr>
    </a:lvl6pPr>
    <a:lvl7pPr algn="l" defTabSz="457200" eaLnBrk="1" hangingPunct="1" latinLnBrk="0" marL="2743200" rtl="0">
      <a:defRPr kern="1200" sz="1200">
        <a:solidFill>
          <a:schemeClr val="tx1"/>
        </a:solidFill>
        <a:latin typeface="+mn-lt"/>
        <a:ea typeface="+mn-ea"/>
        <a:cs typeface="+mn-cs"/>
      </a:defRPr>
    </a:lvl7pPr>
    <a:lvl8pPr algn="l" defTabSz="457200" eaLnBrk="1" hangingPunct="1" latinLnBrk="0" marL="3200400" rtl="0">
      <a:defRPr kern="1200" sz="1200">
        <a:solidFill>
          <a:schemeClr val="tx1"/>
        </a:solidFill>
        <a:latin typeface="+mn-lt"/>
        <a:ea typeface="+mn-ea"/>
        <a:cs typeface="+mn-cs"/>
      </a:defRPr>
    </a:lvl8pPr>
    <a:lvl9pPr algn="l" defTabSz="457200" eaLnBrk="1" hangingPunct="1" latinLnBrk="0" marL="3657600" rtl="0">
      <a:defRPr kern="1200" sz="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9200" y="4724400"/>
            <a:ext cx="3581400" cy="381000"/>
          </a:xfrm>
          <a:prstGeom prst="rect">
            <a:avLst/>
          </a:prstGeom>
        </p:spPr>
        <p:txBody>
          <a:bodyPr vert="horz" lIns="0" tIns="0" rIns="0" bIns="0"/>
          <a:lstStyle>
            <a:lvl1pPr>
              <a:defRPr sz="2000" b="0">
                <a:solidFill>
                  <a:schemeClr val="bg2"/>
                </a:solidFill>
              </a:defRPr>
            </a:lvl1pPr>
          </a:lstStyle>
          <a:p>
            <a:r>
              <a:rPr lang="en-US" dirty="0" smtClean="0"/>
              <a:t>Boundless Lecture Slides</a:t>
            </a:r>
            <a:endParaRPr lang="en-US" dirty="0"/>
          </a:p>
        </p:txBody>
      </p:sp>
    </p:spTree>
    <p:extLst>
      <p:ext uri="{BB962C8B-B14F-4D97-AF65-F5344CB8AC3E}">
        <p14:creationId xmlns:p14="http://schemas.microsoft.com/office/powerpoint/2010/main" val="277237269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ppendix_header">
    <p:spTree>
      <p:nvGrpSpPr>
        <p:cNvPr id="1" name=""/>
        <p:cNvGrpSpPr/>
        <p:nvPr/>
      </p:nvGrpSpPr>
      <p:grpSpPr>
        <a:xfrm>
          <a:off x="0" y="0"/>
          <a:ext cx="0" cy="0"/>
          <a:chOff x="0" y="0"/>
          <a:chExt cx="0" cy="0"/>
        </a:xfrm>
      </p:grpSpPr>
      <p:sp>
        <p:nvSpPr>
          <p:cNvPr id="5" name="Line 5"/>
          <p:cNvSpPr>
            <a:spLocks noChangeShapeType="1"/>
          </p:cNvSpPr>
          <p:nvPr userDrawn="1"/>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userDrawn="1"/>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userDrawn="1"/>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2" name="Title 1"/>
          <p:cNvSpPr>
            <a:spLocks noGrp="1"/>
          </p:cNvSpPr>
          <p:nvPr>
            <p:ph type="title"/>
          </p:nvPr>
        </p:nvSpPr>
        <p:spPr>
          <a:xfrm>
            <a:off x="457200" y="5029200"/>
            <a:ext cx="8229600" cy="1143000"/>
          </a:xfrm>
          <a:prstGeom prst="rect">
            <a:avLst/>
          </a:prstGeom>
        </p:spPr>
        <p:txBody>
          <a:bodyPr vert="horz"/>
          <a:lstStyle>
            <a:lvl1pPr>
              <a:defRPr sz="48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93456275"/>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ppendix_keyterms_continued">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33400"/>
            <a:ext cx="8686800" cy="58674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87195750"/>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_platform">
    <p:spTree>
      <p:nvGrpSpPr>
        <p:cNvPr id="1" name=""/>
        <p:cNvGrpSpPr/>
        <p:nvPr/>
      </p:nvGrpSpPr>
      <p:grpSpPr>
        <a:xfrm>
          <a:off x="0" y="0"/>
          <a:ext cx="0" cy="0"/>
          <a:chOff x="0" y="0"/>
          <a:chExt cx="0" cy="0"/>
        </a:xfrm>
      </p:grpSpPr>
      <p:sp>
        <p:nvSpPr>
          <p:cNvPr id="7" name="Title 6"/>
          <p:cNvSpPr>
            <a:spLocks noGrp="1"/>
          </p:cNvSpPr>
          <p:nvPr>
            <p:ph type="title"/>
          </p:nvPr>
        </p:nvSpPr>
        <p:spPr>
          <a:xfrm>
            <a:off x="3429000" y="274638"/>
            <a:ext cx="5410200" cy="5635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sz="quarter" idx="10"/>
          </p:nvPr>
        </p:nvSpPr>
        <p:spPr>
          <a:xfrm>
            <a:off x="6019800" y="1219200"/>
            <a:ext cx="2819400" cy="5029200"/>
          </a:xfrm>
          <a:prstGeom prst="rect">
            <a:avLst/>
          </a:prstGeom>
        </p:spPr>
        <p:txBody>
          <a:bodyPr vert="horz" lIns="0" tIns="0" rIns="0" bIns="0"/>
          <a:lstStyle>
            <a:lvl1pPr algn="l">
              <a:defRPr>
                <a:solidFill>
                  <a:schemeClr val="tx2"/>
                </a:solidFill>
              </a:defRPr>
            </a:lvl1pPr>
            <a:lvl2pPr marL="0" indent="0" algn="l">
              <a:lnSpc>
                <a:spcPct val="110000"/>
              </a:lnSpc>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51683757"/>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_boundles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429000" y="990600"/>
            <a:ext cx="5410200" cy="5410200"/>
          </a:xfrm>
          <a:prstGeom prst="rect">
            <a:avLst/>
          </a:prstGeom>
        </p:spPr>
        <p:txBody>
          <a:bodyPr vert="horz" lIns="0" tIns="0" rIns="0" bIns="0"/>
          <a:lstStyle>
            <a:lvl1pPr marL="0" indent="0">
              <a:defRPr sz="1000">
                <a:solidFill>
                  <a:srgbClr val="808080"/>
                </a:solidFill>
              </a:defRPr>
            </a:lvl1pPr>
            <a:lvl2pPr marL="0" indent="0">
              <a:buNone/>
              <a:defRPr sz="10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3429000" y="274638"/>
            <a:ext cx="5410200" cy="715962"/>
          </a:xfrm>
          <a:prstGeom prst="rect">
            <a:avLst/>
          </a:prstGeom>
        </p:spPr>
        <p:txBody>
          <a:bodyPr vert="horz" lIns="0" tIns="0" rIns="0" bIns="0"/>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87038126"/>
      </p:ext>
    </p:extLst>
  </p:cSld>
  <p:clrMapOvr>
    <a:masterClrMapping/>
  </p:clrMapOvr>
  <p:transition xmlns:p14="http://schemas.microsoft.com/office/powerpoint/2010/mai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4" name="Title 3"/>
          <p:cNvSpPr>
            <a:spLocks noGrp="1"/>
          </p:cNvSpPr>
          <p:nvPr>
            <p:ph type="title"/>
          </p:nvPr>
        </p:nvSpPr>
        <p:spPr>
          <a:xfrm>
            <a:off x="228600" y="350838"/>
            <a:ext cx="2590800" cy="3230562"/>
          </a:xfrm>
          <a:prstGeom prst="rect">
            <a:avLst/>
          </a:prstGeom>
        </p:spPr>
        <p:txBody>
          <a:bodyPr vert="horz" lIns="0" tIns="0" rIns="0" bIns="0"/>
          <a:lstStyle>
            <a:lvl1pPr>
              <a:defRPr sz="2400" b="0" i="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9337005"/>
      </p:ext>
    </p:extLst>
  </p:cSld>
  <p:clrMapOvr>
    <a:masterClrMapping/>
  </p:clrMapOvr>
  <p:transition xmlns:p14="http://schemas.microsoft.com/office/powerpoint/2010/mai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ppendix_imag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28600" y="5029200"/>
            <a:ext cx="8686800" cy="1295400"/>
          </a:xfrm>
          <a:prstGeom prst="rect">
            <a:avLst/>
          </a:prstGeom>
        </p:spPr>
        <p:txBody>
          <a:bodyPr vert="horz" lIns="0" tIns="0" rIns="0" bIns="0"/>
          <a:lstStyle>
            <a:lvl1pPr marL="0" indent="0">
              <a:buFont typeface="Arial"/>
              <a:buNone/>
              <a:defRPr sz="1400" baseline="0">
                <a:solidFill>
                  <a:srgbClr val="000000"/>
                </a:solidFill>
              </a:defRPr>
            </a:lvl1pPr>
            <a:lvl2pPr marL="0" indent="0">
              <a:buNone/>
              <a:defRPr sz="1000"/>
            </a:lvl2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72924258"/>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_keyterms">
    <p:spTree>
      <p:nvGrpSpPr>
        <p:cNvPr id="1" name=""/>
        <p:cNvGrpSpPr/>
        <p:nvPr/>
      </p:nvGrpSpPr>
      <p:grpSpPr>
        <a:xfrm>
          <a:off x="0" y="0"/>
          <a:ext cx="0" cy="0"/>
          <a:chOff x="0" y="0"/>
          <a:chExt cx="0" cy="0"/>
        </a:xfrm>
      </p:grpSpPr>
      <p:sp>
        <p:nvSpPr>
          <p:cNvPr id="2" name="Title 1"/>
          <p:cNvSpPr>
            <a:spLocks noGrp="1"/>
          </p:cNvSpPr>
          <p:nvPr>
            <p:ph type="title"/>
          </p:nvPr>
        </p:nvSpPr>
        <p:spPr>
          <a:xfrm>
            <a:off x="228600" y="381000"/>
            <a:ext cx="8686800" cy="457200"/>
          </a:xfrm>
          <a:prstGeom prst="rect">
            <a:avLst/>
          </a:prstGeom>
        </p:spPr>
        <p:txBody>
          <a:bodyPr vert="horz" lIns="0" tIns="0" rIns="0" bIns="0" anchor="b"/>
          <a:lstStyle>
            <a:lvl1pPr algn="l">
              <a:defRPr sz="2400" b="0">
                <a:solidFill>
                  <a:schemeClr val="tx2"/>
                </a:solidFill>
              </a:defRPr>
            </a:lvl1p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228600" y="1066800"/>
            <a:ext cx="8686800" cy="5181600"/>
          </a:xfrm>
          <a:prstGeom prst="rect">
            <a:avLst/>
          </a:prstGeom>
        </p:spPr>
        <p:txBody>
          <a:bodyPr vert="horz" lIns="0" tIns="0" rIns="0" bIns="0"/>
          <a:lstStyle>
            <a:lvl1pPr marL="114300" indent="-114300">
              <a:buFont typeface="Arial"/>
              <a:buChar char="•"/>
              <a:defRPr sz="1000" baseline="0">
                <a:solidFill>
                  <a:srgbClr val="000000"/>
                </a:solidFill>
              </a:defRPr>
            </a:lvl1pPr>
          </a:lstStyle>
          <a:p>
            <a:pPr lvl="0"/>
            <a:r>
              <a:rPr lang="en-US" dirty="0" smtClean="0"/>
              <a:t>Click to edit Master text styles </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09586001"/>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231005" y="1477846"/>
            <a:ext cx="5664901" cy="4770554"/>
          </a:xfrm>
          <a:prstGeom prst="rect">
            <a:avLst/>
          </a:prstGeom>
        </p:spPr>
        <p:txBody>
          <a:bodyPr vert="horz" lIns="0" tIns="0" rIns="0" bIns="0"/>
          <a:lstStyle>
            <a:lvl1pPr marL="0" indent="114300">
              <a:lnSpc>
                <a:spcPct val="120000"/>
              </a:lnSpc>
              <a:spcBef>
                <a:spcPts val="400"/>
              </a:spcBef>
              <a:buClr>
                <a:srgbClr val="828282"/>
              </a:buClr>
              <a:buSzPct val="100000"/>
              <a:buFont typeface="Arial" charset="0"/>
              <a:buChar char="•"/>
              <a:defRPr sz="1400">
                <a:solidFill>
                  <a:schemeClr val="bg2">
                    <a:lumMod val="75000"/>
                  </a:schemeClr>
                </a:solidFill>
                <a:latin typeface="Arial"/>
                <a:cs typeface="Arial"/>
              </a:defRPr>
            </a:lvl1pPr>
          </a:lstStyle>
          <a:p>
            <a:pPr marL="0" indent="114300">
              <a:spcBef>
                <a:spcPts val="400"/>
              </a:spcBef>
              <a:buClr>
                <a:srgbClr val="828282"/>
              </a:buClr>
              <a:buSzPct val="100000"/>
              <a:buFont typeface="Arial" charset="0"/>
              <a:buChar char="•"/>
            </a:pPr>
            <a:r>
              <a:rPr lang="en-US" sz="1200" dirty="0" smtClean="0">
                <a:solidFill>
                  <a:srgbClr val="828282"/>
                </a:solidFill>
                <a:latin typeface="Arial" charset="0"/>
                <a:ea typeface="ＭＳ Ｐゴシック" charset="0"/>
                <a:cs typeface="Arial" charset="0"/>
                <a:sym typeface="Arial" charset="0"/>
              </a:rPr>
              <a:t>CONCEPTITLE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Title 1"/>
          <p:cNvSpPr>
            <a:spLocks noGrp="1"/>
          </p:cNvSpPr>
          <p:nvPr>
            <p:ph type="title"/>
          </p:nvPr>
        </p:nvSpPr>
        <p:spPr>
          <a:xfrm>
            <a:off x="152400" y="381000"/>
            <a:ext cx="8686800" cy="715962"/>
          </a:xfrm>
          <a:prstGeom prst="rect">
            <a:avLst/>
          </a:prstGeom>
        </p:spPr>
        <p:txBody>
          <a:bodyPr vert="horz" lIns="0" tIns="0" rIns="0" bIns="0" anchor="b"/>
          <a:lstStyle>
            <a:lvl1pPr>
              <a:defRPr sz="2400" b="0">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17018886"/>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
  <Relationship Id="rId1" Target="../theme/slideTheme.xml" Type="http://schemas.openxmlformats.org/officeDocument/2006/relationships/theme"/>
<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solidFill>
          <a:srgbClr val="FFFFFF"/>
        </a:solidFill>
        <a:effectLst/>
      </p:bgPr>
    </p:bg>
    <p:spTree>
      <p:nvGrpSpPr>
        <p:cNvPr id="1" name=""/>
        <p:cNvGrpSpPr/>
        <p:nvPr/>
      </p:nvGrpSpPr>
      <p:grpSpPr>
        <a:xfrm>
          <a:off x="0" y="0"/>
          <a:ext cx="0" cy="0"/>
          <a:chOff x="0" y="0"/>
          <a:chExt cx="0" cy="0"/>
        </a:xfrm>
      </p:grpSpPr>
    </p:spTree>
  </p:cSld>
  <p:clrMap accent1="accent1" accent2="accent2" accent3="accent3" accent4="accent4" accent5="accent5" accent6="accent6" bg1="lt1" bg2="lt2" folHlink="folHlink" hlink="hlink" tx1="dk1" tx2="dk2"/>
  <p:sldLayoutIdLst>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Lst>
  <p:transition xmlns:p14="http://schemas.microsoft.com/office/powerpoint/2010/main"/>
  <p:txStyles>
    <p:titleStyle>
      <a:lvl1pPr algn="l" eaLnBrk="1" fontAlgn="base" hangingPunct="1" rtl="0">
        <a:spcBef>
          <a:spcPct val="0"/>
        </a:spcBef>
        <a:spcAft>
          <a:spcPct val="0"/>
        </a:spcAft>
        <a:defRPr b="1" sz="3000">
          <a:solidFill>
            <a:srgbClr val="FFFFFF"/>
          </a:solidFill>
          <a:latin typeface="+mj-lt"/>
          <a:ea typeface="+mj-ea"/>
          <a:cs typeface="+mj-cs"/>
          <a:sym charset="0" typeface="Helvetica Neue"/>
        </a:defRPr>
      </a:lvl1pPr>
      <a:lvl2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2pPr>
      <a:lvl3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3pPr>
      <a:lvl4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4pPr>
      <a:lvl5pPr algn="l" eaLnBrk="1" fontAlgn="base" hangingPunct="1"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5pPr>
      <a:lvl6pPr algn="l" eaLnBrk="1" fontAlgn="base" hangingPunct="1" marL="4572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6pPr>
      <a:lvl7pPr algn="l" eaLnBrk="1" fontAlgn="base" hangingPunct="1" marL="9144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7pPr>
      <a:lvl8pPr algn="l" eaLnBrk="1" fontAlgn="base" hangingPunct="1" marL="13716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8pPr>
      <a:lvl9pPr algn="l" eaLnBrk="1" fontAlgn="base" hangingPunct="1" marL="1828800" rtl="0">
        <a:spcBef>
          <a:spcPct val="0"/>
        </a:spcBef>
        <a:spcAft>
          <a:spcPct val="0"/>
        </a:spcAft>
        <a:defRPr b="1" sz="3000">
          <a:solidFill>
            <a:srgbClr val="FFFFFF"/>
          </a:solidFill>
          <a:latin charset="0" typeface="Helvetica Neue"/>
          <a:ea charset="0" typeface="ヒラギノ角ゴ ProN W6"/>
          <a:cs charset="0" typeface="ヒラギノ角ゴ ProN W6"/>
          <a:sym charset="0" typeface="Helvetica Neue"/>
        </a:defRPr>
      </a:lvl9pPr>
    </p:titleStyle>
    <p:bodyStyle>
      <a:lvl1pPr algn="l" eaLnBrk="1" fontAlgn="base" hangingPunct="1" indent="-342900" marL="342900" rtl="0">
        <a:spcBef>
          <a:spcPts val="800"/>
        </a:spcBef>
        <a:spcAft>
          <a:spcPct val="0"/>
        </a:spcAft>
        <a:defRPr sz="1400">
          <a:solidFill>
            <a:schemeClr val="tx1"/>
          </a:solidFill>
          <a:latin typeface="+mn-lt"/>
          <a:ea typeface="+mn-ea"/>
          <a:cs typeface="+mn-cs"/>
          <a:sym charset="0" typeface="Helvetica Neue"/>
        </a:defRPr>
      </a:lvl1pPr>
      <a:lvl2pPr algn="l" eaLnBrk="1" fontAlgn="base" hangingPunct="1" indent="-127000" marL="127000" rtl="0">
        <a:spcBef>
          <a:spcPts val="400"/>
        </a:spcBef>
        <a:spcAft>
          <a:spcPct val="0"/>
        </a:spcAft>
        <a:buClr>
          <a:srgbClr val="828282"/>
        </a:buClr>
        <a:buSzPct val="100000"/>
        <a:buFont charset="0" typeface="Arial"/>
        <a:buChar char="•"/>
        <a:defRPr sz="1200">
          <a:solidFill>
            <a:srgbClr val="828282"/>
          </a:solidFill>
          <a:latin charset="0" typeface="Arial"/>
          <a:ea typeface="+mn-ea"/>
          <a:cs typeface="+mn-cs"/>
          <a:sym charset="0" typeface="Arial"/>
        </a:defRPr>
      </a:lvl2pPr>
      <a:lvl3pPr algn="l" eaLnBrk="1" fontAlgn="base" hangingPunct="1" indent="-127000" marL="393700" rtl="0">
        <a:spcBef>
          <a:spcPts val="600"/>
        </a:spcBef>
        <a:spcAft>
          <a:spcPct val="0"/>
        </a:spcAft>
        <a:buClr>
          <a:srgbClr val="828282"/>
        </a:buClr>
        <a:buSzPct val="100000"/>
        <a:buFont charset="0" typeface="Helvetica Neue"/>
        <a:buChar char="-"/>
        <a:defRPr sz="1200">
          <a:solidFill>
            <a:srgbClr val="828282"/>
          </a:solidFill>
          <a:latin typeface="+mn-lt"/>
          <a:ea typeface="+mn-ea"/>
          <a:cs typeface="+mn-cs"/>
          <a:sym charset="0" typeface="Helvetica Neue"/>
        </a:defRPr>
      </a:lvl3pPr>
      <a:lvl4pPr algn="l" eaLnBrk="1" fontAlgn="base" hangingPunct="1" indent="-228600" marL="1562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4pPr>
      <a:lvl5pPr algn="l" eaLnBrk="1" fontAlgn="base" hangingPunct="1" indent="-228600" marL="20193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5pPr>
      <a:lvl6pPr algn="l" eaLnBrk="1" fontAlgn="base" hangingPunct="1" indent="-228600" marL="24765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6pPr>
      <a:lvl7pPr algn="l" eaLnBrk="1" fontAlgn="base" hangingPunct="1" indent="-228600" marL="29337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7pPr>
      <a:lvl8pPr algn="l" eaLnBrk="1" fontAlgn="base" hangingPunct="1" indent="-228600" marL="33909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8pPr>
      <a:lvl9pPr algn="l" eaLnBrk="1" fontAlgn="base" hangingPunct="1" indent="-228600" marL="3848100" rtl="0">
        <a:spcBef>
          <a:spcPts val="500"/>
        </a:spcBef>
        <a:spcAft>
          <a:spcPct val="0"/>
        </a:spcAft>
        <a:buClr>
          <a:srgbClr val="353535"/>
        </a:buClr>
        <a:buSzPct val="100000"/>
        <a:buFont charset="0" typeface="Arial"/>
        <a:buChar char="»"/>
        <a:defRPr sz="2000">
          <a:solidFill>
            <a:schemeClr val="tx1"/>
          </a:solidFill>
          <a:latin charset="0" typeface="Arial"/>
          <a:ea typeface="+mn-ea"/>
          <a:cs typeface="+mn-cs"/>
          <a:sym charset="0" typeface="Arial"/>
        </a:defRPr>
      </a:lvl9pPr>
    </p:bodyStyle>
    <p:other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
<Relationship Id="rId1" Type="http://schemas.openxmlformats.org/officeDocument/2006/relationships/slideLayout" Target="../slideLayouts/slideLayout1.xml"/>
<Relationship Id="rId2" Type="http://schemas.openxmlformats.org/officeDocument/2006/relationships/image" Target="../media/image2.png"/>
<Relationship Id="rId3" Type="http://schemas.openxmlformats.org/officeDocument/2006/relationships/image" Target="../media/image1.png"/>
</Relationships>

</file>

<file path=ppt/slides/_rels/slide10.xml.rels><?xml version="1.0" encoding="UTF-8" standalone="yes"?>
<Relationships xmlns="http://schemas.openxmlformats.org/package/2006/relationships">
<Relationship Id="rId1" Type="http://schemas.openxmlformats.org/officeDocument/2006/relationships/slideLayout" Target="../slideLayouts/slideLayout10.xml"/>
<Relationship Id="rId2" Type="http://schemas.openxmlformats.org/officeDocument/2006/relationships/image" Target="../media/image2.png"/>
<Relationship Id="rId3" Type="http://schemas.openxmlformats.org/officeDocument/2006/relationships/image" Target="../media/image5.png"/>
</Relationships>

</file>

<file path=ppt/slides/_rels/slide11.xml.rels><?xml version="1.0" encoding="UTF-8" standalone="yes"?>
<Relationships xmlns="http://schemas.openxmlformats.org/package/2006/relationships">
<Relationship Id="rId1" Type="http://schemas.openxmlformats.org/officeDocument/2006/relationships/slideLayout" Target="../slideLayouts/slideLayout11.xml"/>
<Relationship Id="rId2" Type="http://schemas.openxmlformats.org/officeDocument/2006/relationships/image" Target="../media/image2.png"/>
<Relationship Id="rId3" Type="http://schemas.openxmlformats.org/officeDocument/2006/relationships/image" Target="../media/image5.png"/>
</Relationships>

</file>

<file path=ppt/slides/_rels/slide12.xml.rels><?xml version="1.0" encoding="UTF-8" standalone="yes"?>
<Relationships xmlns="http://schemas.openxmlformats.org/package/2006/relationships">
<Relationship Id="rId1" Type="http://schemas.openxmlformats.org/officeDocument/2006/relationships/slideLayout" Target="../slideLayouts/slideLayout12.xml"/>
<Relationship Id="rId2" Type="http://schemas.openxmlformats.org/officeDocument/2006/relationships/image" Target="../media/image2.png"/>
<Relationship Id="rId3" Type="http://schemas.openxmlformats.org/officeDocument/2006/relationships/image" Target="../media/image5.png"/>
</Relationships>

</file>

<file path=ppt/slides/_rels/slide13.xml.rels><?xml version="1.0" encoding="UTF-8" standalone="yes"?>
<Relationships xmlns="http://schemas.openxmlformats.org/package/2006/relationships">
<Relationship Id="rId1" Type="http://schemas.openxmlformats.org/officeDocument/2006/relationships/slideLayout" Target="../slideLayouts/slideLayout13.xml"/>
<Relationship Id="rId2" Type="http://schemas.openxmlformats.org/officeDocument/2006/relationships/image" Target="../media/image2.png"/>
<Relationship Id="rId3" Type="http://schemas.openxmlformats.org/officeDocument/2006/relationships/image" Target="../media/image5.png"/>
</Relationships>

</file>

<file path=ppt/slides/_rels/slide14.xml.rels><?xml version="1.0" encoding="UTF-8" standalone="yes"?>
<Relationships xmlns="http://schemas.openxmlformats.org/package/2006/relationships">
<Relationship Id="rId1" Type="http://schemas.openxmlformats.org/officeDocument/2006/relationships/slideLayout" Target="../slideLayouts/slideLayout14.xml"/>
<Relationship Id="rId2" Type="http://schemas.openxmlformats.org/officeDocument/2006/relationships/image" Target="../media/image2.png"/>
<Relationship Id="rId3" Type="http://schemas.openxmlformats.org/officeDocument/2006/relationships/image" Target="../media/image5.png"/>
</Relationships>

</file>

<file path=ppt/slides/_rels/slide15.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Harmonic_partials_on_strings.svg" TargetMode="External"/>
<Relationship Id="rId5" Type="http://schemas.openxmlformats.org/officeDocument/2006/relationships/hyperlink" Target="http://www.boundless.com/physics/textbooks/boundless-physics-textbook/sound-16/introduction-128/sound-production-vibrating-string-and-air-columns-455-10949/images/standing-waves-in-a-string/?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5.xml"/>
<Relationship Id="rId2" Type="http://schemas.openxmlformats.org/officeDocument/2006/relationships/image" Target="../media/image5.png"/>
<Relationship Id="rId7" Target="../media/image15.png" Type="http://schemas.openxmlformats.org/officeDocument/2006/relationships/image"/>
</Relationships>

</file>

<file path=ppt/slides/_rels/slide16.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Plane_Wave_3D_Animation_300x216_255Colors.gif" TargetMode="External"/>
<Relationship Id="rId5" Type="http://schemas.openxmlformats.org/officeDocument/2006/relationships/hyperlink" Target="http://www.boundless.com/physics/textbooks/boundless-physics-textbook/sound-16/further-topics-132/spherical-and-plane-waves-470-6221/images/plane-waves/?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6.xml"/>
<Relationship Id="rId2" Type="http://schemas.openxmlformats.org/officeDocument/2006/relationships/image" Target="../media/image5.png"/>
<Relationship Id="rId7" Target="../media/image12.gif" Type="http://schemas.openxmlformats.org/officeDocument/2006/relationships/image"/>
</Relationships>

</file>

<file path=ppt/slides/_rels/slide1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56/latest/" TargetMode="External"/>
<Relationship Id="rId5" Type="http://schemas.openxmlformats.org/officeDocument/2006/relationships/hyperlink" Target="http://www.boundless.com/physics/textbooks/boundless-physics-textbook/sound-16/introduction-128/frequency-of-sound-waves-454-11189/images/frequency/?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7.xml"/>
<Relationship Id="rId2" Type="http://schemas.openxmlformats.org/officeDocument/2006/relationships/image" Target="../media/image5.png"/>
<Relationship Id="rId7" Target="../media/image16.jpg" Type="http://schemas.openxmlformats.org/officeDocument/2006/relationships/image"/>
</Relationships>

</file>

<file path=ppt/slides/_rels/slide1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57/latest/" TargetMode="External"/>
<Relationship Id="rId5" Type="http://schemas.openxmlformats.org/officeDocument/2006/relationships/hyperlink" Target="http://www.boundless.com/physics/textbooks/boundless-physics-textbook/sound-16/sound-intensity-and-level-129/intensity-458-6077/images/sound-intensity/?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8.xml"/>
<Relationship Id="rId2" Type="http://schemas.openxmlformats.org/officeDocument/2006/relationships/image" Target="../media/image5.png"/>
<Relationship Id="rId7" Target="../media/image9.jpg" Type="http://schemas.openxmlformats.org/officeDocument/2006/relationships/image"/>
</Relationships>

</file>

<file path=ppt/slides/_rels/slide19.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Standing_wave.gif" TargetMode="External"/>
<Relationship Id="rId5" Type="http://schemas.openxmlformats.org/officeDocument/2006/relationships/hyperlink" Target="http://www.boundless.com/physics/textbooks/boundless-physics-textbook/sound-16/further-topics-132/standing-waves-on-a-string-471-11254/images/standing-wave-on-a-string/?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19.xml"/>
<Relationship Id="rId2" Type="http://schemas.openxmlformats.org/officeDocument/2006/relationships/image" Target="../media/image5.png"/>
<Relationship Id="rId7" Target="../media/image17.gif" Type="http://schemas.openxmlformats.org/officeDocument/2006/relationships/image"/>
</Relationships>

</file>

<file path=ppt/slides/_rels/slide2.xml.rels><?xml version="1.0" encoding="UTF-8" standalone="yes"?>
<Relationships xmlns="http://schemas.openxmlformats.org/package/2006/relationships">
<Relationship Id="rId3" Type="http://schemas.openxmlformats.org/officeDocument/2006/relationships/image" Target="../media/image3.png"/>
<Relationship Id="rId4" Type="http://schemas.openxmlformats.org/officeDocument/2006/relationships/image" Target="../media/image2.png"/>
<Relationship Id="rId5" Type="http://schemas.openxmlformats.org/officeDocument/2006/relationships/image" Target="../media/image5.png"/>
<Relationship Id="rId6" Type="http://schemas.openxmlformats.org/officeDocument/2006/relationships/hyperlink" Target="mailto:educators@boundless.com" TargetMode="External"/>
<Relationship Id="rId7" Type="http://schemas.openxmlformats.org/officeDocument/2006/relationships/hyperlink" Target="http://boundless.com/teaching-platform" TargetMode="External"/>
<Relationship Id="rId1" Type="http://schemas.openxmlformats.org/officeDocument/2006/relationships/slideLayout" Target="../slideLayouts/slideLayout2.xml"/>
<Relationship Id="rId2" Type="http://schemas.openxmlformats.org/officeDocument/2006/relationships/image" Target="../media/image4.png"/>
</Relationships>

</file>

<file path=ppt/slides/_rels/slide2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sound-16/further-topics-132/standing-waves-on-a-string-471-11254/images/fixed-end-reflectio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0.xml"/>
<Relationship Id="rId2" Type="http://schemas.openxmlformats.org/officeDocument/2006/relationships/image" Target="../media/image5.png"/>
<Relationship Id="rId7" Target="../media/image18.png" Type="http://schemas.openxmlformats.org/officeDocument/2006/relationships/image"/>
</Relationships>

</file>

<file path=ppt/slides/_rels/slide21.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96/latest/" TargetMode="External"/>
<Relationship Id="rId5" Type="http://schemas.openxmlformats.org/officeDocument/2006/relationships/hyperlink" Target="http://www.boundless.com/physics/textbooks/boundless-physics-textbook/sound-16/further-topics-132/standing-waves-in-air-columns-472-11283/images/standing-wave-in-air-colum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1.xml"/>
<Relationship Id="rId2" Type="http://schemas.openxmlformats.org/officeDocument/2006/relationships/image" Target="../media/image5.png"/>
<Relationship Id="rId7" Target="../media/image19.jpg" Type="http://schemas.openxmlformats.org/officeDocument/2006/relationships/image"/>
</Relationships>

</file>

<file path=ppt/slides/_rels/slide22.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FrequencyAnimation.gif" TargetMode="External"/>
<Relationship Id="rId5" Type="http://schemas.openxmlformats.org/officeDocument/2006/relationships/hyperlink" Target="http://www.boundless.com/physics/textbooks/boundless-physics-textbook/sound-16/introduction-128/frequency-of-sound-waves-454-11189/images/frequency-animatio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2.xml"/>
<Relationship Id="rId2" Type="http://schemas.openxmlformats.org/officeDocument/2006/relationships/image" Target="../media/image5.png"/>
<Relationship Id="rId7" Target="../media/image20.gif" Type="http://schemas.openxmlformats.org/officeDocument/2006/relationships/image"/>
</Relationships>

</file>

<file path=ppt/slides/_rels/slide23.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Sonic_boom" TargetMode="External"/>
<Relationship Id="rId5" Type="http://schemas.openxmlformats.org/officeDocument/2006/relationships/hyperlink" Target="http://www.boundless.com/physics/textbooks/boundless-physics-textbook/sound-16/doppler-effect-and-sonic-booms-130/sonic-booms-464-6277/images/sonic-boom-gif/?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3.xml"/>
<Relationship Id="rId2" Type="http://schemas.openxmlformats.org/officeDocument/2006/relationships/image" Target="../media/image5.png"/>
<Relationship Id="rId7" Target="../media/image21.gif" Type="http://schemas.openxmlformats.org/officeDocument/2006/relationships/image"/>
</Relationships>

</file>

<file path=ppt/slides/_rels/slide2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9050/latest/" TargetMode="External"/>
<Relationship Id="rId5" Type="http://schemas.openxmlformats.org/officeDocument/2006/relationships/hyperlink" Target="http://www.boundless.com/physics/textbooks/boundless-physics-textbook/sound-16/introduction-128/quality-of-sound-456-3517/images/sound-frequencies/?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4.xml"/>
<Relationship Id="rId2" Type="http://schemas.openxmlformats.org/officeDocument/2006/relationships/image" Target="../media/image5.png"/>
<Relationship Id="rId7" Target="../media/image22.png" Type="http://schemas.openxmlformats.org/officeDocument/2006/relationships/image"/>
</Relationships>

</file>

<file path=ppt/slides/_rels/slide25.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Refraction_on_an_aperture_-_Huygens-Fresnel_principle.svg" TargetMode="External"/>
<Relationship Id="rId5" Type="http://schemas.openxmlformats.org/officeDocument/2006/relationships/hyperlink" Target="http://www.boundless.com/physics/textbooks/boundless-physics-textbook/sound-16/further-topics-132/spherical-and-plane-waves-470-6221/images/principle-of-refractio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5.xml"/>
<Relationship Id="rId2" Type="http://schemas.openxmlformats.org/officeDocument/2006/relationships/image" Target="../media/image5.png"/>
<Relationship Id="rId7" Target="../media/image23.png" Type="http://schemas.openxmlformats.org/officeDocument/2006/relationships/image"/>
</Relationships>

</file>

<file path=ppt/slides/_rels/slide26.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FA-18_Hornet_breaking_sound_barrier_(7_July_1999)_-_filtered.jpg" TargetMode="External"/>
<Relationship Id="rId5" Type="http://schemas.openxmlformats.org/officeDocument/2006/relationships/hyperlink" Target="http://www.boundless.com/physics/textbooks/boundless-physics-textbook/sound-16/introduction-128/characteristics-of-sound-453-11276/images/breaking-the-sound-barrier/?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6.xml"/>
<Relationship Id="rId2" Type="http://schemas.openxmlformats.org/officeDocument/2006/relationships/image" Target="../media/image5.png"/>
<Relationship Id="rId7" Target="../media/image8.jpg" Type="http://schemas.openxmlformats.org/officeDocument/2006/relationships/image"/>
</Relationships>

</file>

<file path=ppt/slides/_rels/slide27.xml.rels><?xml version="1.0" encoding="UTF-8" standalone="yes"?>
<Relationships xmlns="http://schemas.openxmlformats.org/package/2006/relationships">
<Relationship Id="rId3" Type="http://schemas.openxmlformats.org/officeDocument/2006/relationships/hyperlink" Target="https://en.wikipedia.org/wiki/Public_domain" TargetMode="External"/>
<Relationship Id="rId4" Type="http://schemas.openxmlformats.org/officeDocument/2006/relationships/hyperlink" Target="http://en.wikipedia.org/wiki/File:FA-18_Hornet_breaking_sound_barrier_(7_July_1999)_-_filtered.jpg" TargetMode="External"/>
<Relationship Id="rId5" Type="http://schemas.openxmlformats.org/officeDocument/2006/relationships/hyperlink" Target="http://www.boundless.com/physics/textbooks/boundless-physics-textbook/sound-16/introduction-128/speed-of-sound-457-11202/images/faster-than-the-speed-of-sound/?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7.xml"/>
<Relationship Id="rId2" Type="http://schemas.openxmlformats.org/officeDocument/2006/relationships/image" Target="../media/image5.png"/>
<Relationship Id="rId7" Target="../media/image8.jpg" Type="http://schemas.openxmlformats.org/officeDocument/2006/relationships/image"/>
</Relationships>

</file>

<file path=ppt/slides/_rels/slide28.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Dopplereffectsourcemovingrightatmach0.7.gif" TargetMode="External"/>
<Relationship Id="rId5" Type="http://schemas.openxmlformats.org/officeDocument/2006/relationships/hyperlink" Target="http://www.boundless.com/physics/textbooks/boundless-physics-textbook/sound-16/doppler-effect-and-sonic-booms-130/moving-observer-461-11262/images/the-doppler-effect/?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8.xml"/>
<Relationship Id="rId2" Type="http://schemas.openxmlformats.org/officeDocument/2006/relationships/image" Target="../media/image5.png"/>
<Relationship Id="rId7" Target="../media/image10.gif" Type="http://schemas.openxmlformats.org/officeDocument/2006/relationships/image"/>
</Relationships>

</file>

<file path=ppt/slides/_rels/slide2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sound-16/interactions-with-sound-waves-131/superposition-465-6318/images/superposition-of-non-identical-waves-e19e9f04-e0fd-4220-a7c3-6a46e182158c/?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29.xml"/>
<Relationship Id="rId2" Type="http://schemas.openxmlformats.org/officeDocument/2006/relationships/image" Target="../media/image5.png"/>
<Relationship Id="rId7" Target="../media/image11.jpg" Type="http://schemas.openxmlformats.org/officeDocument/2006/relationships/image"/>
</Relationships>

</file>

<file path=ppt/slides/_rels/slide3.xml.rels><?xml version="1.0" encoding="UTF-8" standalone="yes"?>
<Relationships xmlns="http://schemas.openxmlformats.org/package/2006/relationships">
<Relationship Id="rId3" Type="http://schemas.openxmlformats.org/officeDocument/2006/relationships/hyperlink" Target="http://www.boundless.com" TargetMode="External"/>
<Relationship Id="rId4" Type="http://schemas.openxmlformats.org/officeDocument/2006/relationships/image" Target="../media/image2.png"/>
<Relationship Id="rId5" Type="http://schemas.openxmlformats.org/officeDocument/2006/relationships/image" Target="../media/image5.png"/>
<Relationship Id="rId1" Type="http://schemas.openxmlformats.org/officeDocument/2006/relationships/slideLayout" Target="../slideLayouts/slideLayout3.xml"/>
<Relationship Id="rId2" Type="http://schemas.openxmlformats.org/officeDocument/2006/relationships/image" Target="../media/image6.jpg"/>
</Relationships>

</file>

<file path=ppt/slides/_rels/slide3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sound-16/interactions-with-sound-waves-131/superposition-465-6318/images/superpositio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0.xml"/>
<Relationship Id="rId2" Type="http://schemas.openxmlformats.org/officeDocument/2006/relationships/image" Target="../media/image5.png"/>
<Relationship Id="rId7" Target="../media/image24.jpg" Type="http://schemas.openxmlformats.org/officeDocument/2006/relationships/image"/>
</Relationships>

</file>

<file path=ppt/slides/_rels/slide31.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Spherical_Wave.gif" TargetMode="External"/>
<Relationship Id="rId5" Type="http://schemas.openxmlformats.org/officeDocument/2006/relationships/hyperlink" Target="http://www.boundless.com/physics/textbooks/boundless-physics-textbook/sound-16/further-topics-132/spherical-and-plane-waves-470-6221/images/spherical-wave/?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1.xml"/>
<Relationship Id="rId2" Type="http://schemas.openxmlformats.org/officeDocument/2006/relationships/image" Target="../media/image5.png"/>
<Relationship Id="rId7" Target="../media/image25.gif" Type="http://schemas.openxmlformats.org/officeDocument/2006/relationships/image"/>
</Relationships>

</file>

<file path=ppt/slides/_rels/slide32.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7/latest/" TargetMode="External"/>
<Relationship Id="rId5" Type="http://schemas.openxmlformats.org/officeDocument/2006/relationships/hyperlink" Target="http://www.boundless.com/physics/textbooks/boundless-physics-textbook/sound-16/further-topics-132/forced-vibrations-and-resonance-473-1966/images/damping/?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2.xml"/>
<Relationship Id="rId2" Type="http://schemas.openxmlformats.org/officeDocument/2006/relationships/image" Target="../media/image5.png"/>
<Relationship Id="rId7" Target="../media/image26.jpg" Type="http://schemas.openxmlformats.org/officeDocument/2006/relationships/image"/>
</Relationships>

</file>

<file path=ppt/slides/_rels/slide33.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96/latest/" TargetMode="External"/>
<Relationship Id="rId5" Type="http://schemas.openxmlformats.org/officeDocument/2006/relationships/hyperlink" Target="http://www.boundless.com/physics/textbooks/boundless-physics-textbook/sound-16/introduction-128/sound-production-vibrating-string-and-air-columns-455-10949/images/an-air-column-in-a-tube-closed-at-one-end/?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3.xml"/>
<Relationship Id="rId2" Type="http://schemas.openxmlformats.org/officeDocument/2006/relationships/image" Target="../media/image5.png"/>
<Relationship Id="rId7" Target="../media/image27.jpg" Type="http://schemas.openxmlformats.org/officeDocument/2006/relationships/image"/>
</Relationships>

</file>

<file path=ppt/slides/_rels/slide3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834/latest/" TargetMode="External"/>
<Relationship Id="rId5" Type="http://schemas.openxmlformats.org/officeDocument/2006/relationships/hyperlink" Target="http://www.boundless.com/physics/textbooks/boundless-physics-textbook/sound-16/sound-intensity-and-level-129/human-perception-of-sound-459-10932/images/the-human-ear/?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4.xml"/>
<Relationship Id="rId2" Type="http://schemas.openxmlformats.org/officeDocument/2006/relationships/image" Target="../media/image5.png"/>
<Relationship Id="rId7" Target="../media/image28.png" Type="http://schemas.openxmlformats.org/officeDocument/2006/relationships/image"/>
</Relationships>

</file>

<file path=ppt/slides/_rels/slide35.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Dopplereffectsourcemovingrightatmach0.7.gif" TargetMode="External"/>
<Relationship Id="rId5" Type="http://schemas.openxmlformats.org/officeDocument/2006/relationships/hyperlink" Target="http://www.boundless.com/physics/textbooks/boundless-physics-textbook/sound-16/doppler-effect-and-sonic-booms-130/moving-source-462-11194/images/the-doppler-effect/?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5.xml"/>
<Relationship Id="rId2" Type="http://schemas.openxmlformats.org/officeDocument/2006/relationships/image" Target="../media/image5.png"/>
<Relationship Id="rId7" Target="../media/image10.gif" Type="http://schemas.openxmlformats.org/officeDocument/2006/relationships/image"/>
</Relationships>

</file>

<file path=ppt/slides/_rels/slide36.xml.rels><?xml version="1.0" encoding="UTF-8" standalone="yes"?>
<Relationships xmlns="http://schemas.openxmlformats.org/package/2006/relationships">
<Relationship Id="rId3" Type="http://schemas.openxmlformats.org/officeDocument/2006/relationships/hyperlink" Target="http://www.gnu.org/copyleft/fdl.html" TargetMode="External"/>
<Relationship Id="rId4" Type="http://schemas.openxmlformats.org/officeDocument/2006/relationships/hyperlink" Target="http://en.wikipedia.org/wiki/File:Sonic_boom.svg" TargetMode="External"/>
<Relationship Id="rId5" Type="http://schemas.openxmlformats.org/officeDocument/2006/relationships/hyperlink" Target="http://www.boundless.com/physics/textbooks/boundless-physics-textbook/sound-16/doppler-effect-and-sonic-booms-130/sonic-booms-464-6277/images/sonic-boom/?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6.xml"/>
<Relationship Id="rId2" Type="http://schemas.openxmlformats.org/officeDocument/2006/relationships/image" Target="../media/image5.png"/>
<Relationship Id="rId7" Target="../media/image29.png" Type="http://schemas.openxmlformats.org/officeDocument/2006/relationships/image"/>
</Relationships>

</file>

<file path=ppt/slides/_rels/slide3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2635/latest/" TargetMode="External"/>
<Relationship Id="rId5" Type="http://schemas.openxmlformats.org/officeDocument/2006/relationships/hyperlink" Target="http://www.boundless.com/physics/textbooks/boundless-physics-textbook/sound-16/further-topics-132/standing-waves-on-a-string-471-11254/images/free-end-reflection/?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7.xml"/>
<Relationship Id="rId2" Type="http://schemas.openxmlformats.org/officeDocument/2006/relationships/image" Target="../media/image5.png"/>
<Relationship Id="rId7" Target="../media/image30.png" Type="http://schemas.openxmlformats.org/officeDocument/2006/relationships/image"/>
</Relationships>

</file>

<file path=ppt/slides/_rels/slide38.xml.rels><?xml version="1.0" encoding="UTF-8" standalone="yes"?>
<Relationships xmlns="http://schemas.openxmlformats.org/package/2006/relationships">
<Relationship Id="rId3" Type="http://schemas.openxmlformats.org/officeDocument/2006/relationships/hyperlink" Target="http://creativecommons.org/licenses/by/3.0/us/" TargetMode="External"/>
<Relationship Id="rId4" Type="http://schemas.openxmlformats.org/officeDocument/2006/relationships/hyperlink" Target="http://en.wikipedia.org/wiki/Interference" TargetMode="External"/>
<Relationship Id="rId5" Type="http://schemas.openxmlformats.org/officeDocument/2006/relationships/hyperlink" Target="http://www.boundless.com/physics/textbooks/boundless-physics-textbook/sound-16/interactions-with-sound-waves-131/interference-466-6692/images/interference/?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8.xml"/>
<Relationship Id="rId2" Type="http://schemas.openxmlformats.org/officeDocument/2006/relationships/image" Target="../media/image5.png"/>
<Relationship Id="rId7" Target="../media/image31.jpg" Type="http://schemas.openxmlformats.org/officeDocument/2006/relationships/image"/>
</Relationships>

</file>

<file path=ppt/slides/_rels/slide39.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Figure_17_10_08a.jpg" TargetMode="External"/>
<Relationship Id="rId5" Type="http://schemas.openxmlformats.org/officeDocument/2006/relationships/hyperlink" Target="http://www.boundless.com/physics/textbooks/boundless-physics-textbook/sound-16/interactions-with-sound-waves-131/beats-467-5049/images/beat-frequency/?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39.xml"/>
<Relationship Id="rId2" Type="http://schemas.openxmlformats.org/officeDocument/2006/relationships/image" Target="../media/image5.png"/>
<Relationship Id="rId7" Target="../media/image32.jpg" Type="http://schemas.openxmlformats.org/officeDocument/2006/relationships/image"/>
</Relationships>

</file>

<file path=ppt/slides/_rels/slide4.xml.rels><?xml version="1.0" encoding="UTF-8" standalone="yes"?>
<Relationships xmlns="http://schemas.openxmlformats.org/package/2006/relationships">
<Relationship Id="rId3" Type="http://schemas.openxmlformats.org/officeDocument/2006/relationships/hyperlink" Target="http://www.boundless.com/physics/textbooks/boundless-physics-textbook/sound-16/?campaign_content=book_624_chapter_16&amp;campaign_term=Physics&amp;utm_campaign=powerpoint&amp;utm_medium=direct&amp;utm_source=boundless" TargetMode="External"/>
<Relationship Id="rId4" Type="http://schemas.openxmlformats.org/officeDocument/2006/relationships/image" Target="../media/image5.png"/>
<Relationship Id="rId5" Type="http://schemas.openxmlformats.org/officeDocument/2006/relationships/image" Target="../media/image7.jpg"/>
<Relationship Id="rId1" Type="http://schemas.openxmlformats.org/officeDocument/2006/relationships/slideLayout" Target="../slideLayouts/slideLayout4.xml"/>
<Relationship Id="rId2" Type="http://schemas.openxmlformats.org/officeDocument/2006/relationships/image" Target="../media/image2.png"/>
<Relationship Id="rId6" Target="../media/image8.jpg" Type="http://schemas.openxmlformats.org/officeDocument/2006/relationships/image"/>
<Relationship Id="rId7" Target="../media/image9.jpg" Type="http://schemas.openxmlformats.org/officeDocument/2006/relationships/image"/>
<Relationship Id="rId8" Target="../media/image10.gif" Type="http://schemas.openxmlformats.org/officeDocument/2006/relationships/image"/>
<Relationship Id="rId9" Target="../media/image11.jpg" Type="http://schemas.openxmlformats.org/officeDocument/2006/relationships/image"/>
<Relationship Id="rId10" Target="../media/image12.gif" Type="http://schemas.openxmlformats.org/officeDocument/2006/relationships/image"/>
</Relationships>

</file>

<file path=ppt/slides/_rels/slide40.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7/latest/" TargetMode="External"/>
<Relationship Id="rId5" Type="http://schemas.openxmlformats.org/officeDocument/2006/relationships/hyperlink" Target="http://www.boundless.com/physics/textbooks/boundless-physics-textbook/sound-16/further-topics-132/forced-vibrations-and-resonance-473-1966/images/collapse-of-the-tacoma-narrows-bridge/?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0.xml"/>
<Relationship Id="rId2" Type="http://schemas.openxmlformats.org/officeDocument/2006/relationships/image" Target="../media/image5.png"/>
<Relationship Id="rId7" Target="../media/image33.jpg" Type="http://schemas.openxmlformats.org/officeDocument/2006/relationships/image"/>
</Relationships>

</file>

<file path=ppt/slides/_rels/slide41.xml.rels><?xml version="1.0" encoding="UTF-8" standalone="yes"?>
<Relationships xmlns="http://schemas.openxmlformats.org/package/2006/relationships">
<Relationship Id="rId3" Type="http://schemas.openxmlformats.org/officeDocument/2006/relationships/hyperlink" Target="http://www.boundless.com/physics/textbooks/boundless-physics-textbook/sound-16/sound-intensity-and-level-129/intensity-458-6077/images/sound-intensity-and-decibels/?campaign_content=book_624_chapter_16&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41.xml"/>
<Relationship Id="rId2" Type="http://schemas.openxmlformats.org/officeDocument/2006/relationships/image" Target="../media/image5.png"/>
<Relationship Id="rId5" Target="../media/image34.jpg" Type="http://schemas.openxmlformats.org/officeDocument/2006/relationships/image"/>
</Relationships>

</file>

<file path=ppt/slides/_rels/slide42.xml.rels><?xml version="1.0" encoding="UTF-8" standalone="yes"?>
<Relationships xmlns="http://schemas.openxmlformats.org/package/2006/relationships">
<Relationship Id="rId3" Type="http://schemas.openxmlformats.org/officeDocument/2006/relationships/hyperlink" Target="http://www.boundless.com/physics/textbooks/boundless-physics-textbook/sound-16/doppler-effect-and-sonic-booms-130/moving-observer-461-11262/images/sound-and-the-doppler-effect/?campaign_content=book_624_chapter_16&amp;campaign_term=Physics&amp;utm_campaign=powerpoint&amp;utm_medium=direct&amp;utm_source=boundless" TargetMode="External"/>
<Relationship Id="rId4" Type="http://schemas.openxmlformats.org/officeDocument/2006/relationships/image" Target="../media/image14.jpg"/>
<Relationship Id="rId1" Type="http://schemas.openxmlformats.org/officeDocument/2006/relationships/slideLayout" Target="../slideLayouts/slideLayout42.xml"/>
<Relationship Id="rId2" Type="http://schemas.openxmlformats.org/officeDocument/2006/relationships/image" Target="../media/image5.png"/>
<Relationship Id="rId5" Target="../media/image35.jpg" Type="http://schemas.openxmlformats.org/officeDocument/2006/relationships/image"/>
</Relationships>

</file>

<file path=ppt/slides/_rels/slide43.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books.org/wiki/Physics_Study_Guide/Sound" TargetMode="External"/>
<Relationship Id="rId5" Type="http://schemas.openxmlformats.org/officeDocument/2006/relationships/hyperlink" Target="http://www.boundless.com/physics/textbooks/boundless-physics-textbook/sound-16/sound-intensity-and-level-129/decibels-460-11201/images/the-fletcher-munson-chart/?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3.xml"/>
<Relationship Id="rId2" Type="http://schemas.openxmlformats.org/officeDocument/2006/relationships/image" Target="../media/image5.png"/>
<Relationship Id="rId7" Target="../media/image36.png" Type="http://schemas.openxmlformats.org/officeDocument/2006/relationships/image"/>
</Relationships>

</file>

<file path=ppt/slides/_rels/slide44.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96/latest/" TargetMode="External"/>
<Relationship Id="rId5" Type="http://schemas.openxmlformats.org/officeDocument/2006/relationships/hyperlink" Target="http://www.boundless.com/physics/textbooks/boundless-physics-textbook/sound-16/further-topics-132/standing-waves-in-air-columns-472-11283/images/the-first-four-harmonics/?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4.xml"/>
<Relationship Id="rId2" Type="http://schemas.openxmlformats.org/officeDocument/2006/relationships/image" Target="../media/image5.png"/>
<Relationship Id="rId7" Target="../media/image27.jpg" Type="http://schemas.openxmlformats.org/officeDocument/2006/relationships/image"/>
</Relationships>

</file>

<file path=ppt/slides/_rels/slide45.xml.rels><?xml version="1.0" encoding="UTF-8" standalone="yes"?>
<Relationships xmlns="http://schemas.openxmlformats.org/package/2006/relationships">
<Relationship Id="rId3" Type="http://schemas.openxmlformats.org/officeDocument/2006/relationships/hyperlink" Target="http://creativecommons.org/licenses/by/2.5/" TargetMode="External"/>
<Relationship Id="rId4" Type="http://schemas.openxmlformats.org/officeDocument/2006/relationships/hyperlink" Target="http://en.wikipedia.org/wiki/File:Anatomy_of_the_Human_Ear.svg" TargetMode="External"/>
<Relationship Id="rId5" Type="http://schemas.openxmlformats.org/officeDocument/2006/relationships/hyperlink" Target="http://www.boundless.com/physics/textbooks/boundless-physics-textbook/sound-16/interactions-with-sound-waves-131/the-ear-468-6690/images/anatomy-of-the-human-ear/?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5.xml"/>
<Relationship Id="rId2" Type="http://schemas.openxmlformats.org/officeDocument/2006/relationships/image" Target="../media/image5.png"/>
<Relationship Id="rId7" Target="../media/image37.png" Type="http://schemas.openxmlformats.org/officeDocument/2006/relationships/image"/>
</Relationships>

</file>

<file path=ppt/slides/_rels/slide46.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9/latest/" TargetMode="External"/>
<Relationship Id="rId5" Type="http://schemas.openxmlformats.org/officeDocument/2006/relationships/hyperlink" Target="http://www.boundless.com/physics/textbooks/boundless-physics-textbook/sound-16/interactions-with-sound-waves-131/interference-466-6692/images/constructive-interference/?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6.xml"/>
<Relationship Id="rId2" Type="http://schemas.openxmlformats.org/officeDocument/2006/relationships/image" Target="../media/image5.png"/>
<Relationship Id="rId7" Target="../media/image38.jpg" Type="http://schemas.openxmlformats.org/officeDocument/2006/relationships/image"/>
</Relationships>

</file>

<file path=ppt/slides/_rels/slide47.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38800/latest/PG11C5_005.png" TargetMode="External"/>
<Relationship Id="rId5" Type="http://schemas.openxmlformats.org/officeDocument/2006/relationships/hyperlink" Target="http://www.boundless.com/physics/textbooks/boundless-physics-textbook/sound-16/interactions-with-sound-waves-131/applications-ultrasound-sonar-and-medical-imaging-469-1647/images/sonar/?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7.xml"/>
<Relationship Id="rId2" Type="http://schemas.openxmlformats.org/officeDocument/2006/relationships/image" Target="../media/image5.png"/>
<Relationship Id="rId7" Target="../media/image39.png" Type="http://schemas.openxmlformats.org/officeDocument/2006/relationships/image"/>
</Relationships>

</file>

<file path=ppt/slides/_rels/slide48.xml.rels><?xml version="1.0" encoding="UTF-8" standalone="yes"?>
<Relationships xmlns="http://schemas.openxmlformats.org/package/2006/relationships">
<Relationship Id="rId3" Type="http://schemas.openxmlformats.org/officeDocument/2006/relationships/hyperlink" Target="http://creativecommons.org/licenses/by/3.0/" TargetMode="External"/>
<Relationship Id="rId4" Type="http://schemas.openxmlformats.org/officeDocument/2006/relationships/hyperlink" Target="http://cnx.org/content/m42247/latest/" TargetMode="External"/>
<Relationship Id="rId5" Type="http://schemas.openxmlformats.org/officeDocument/2006/relationships/hyperlink" Target="http://www.boundless.com/physics/textbooks/boundless-physics-textbook/sound-16/further-topics-132/forced-vibrations-and-resonance-473-1966/images/paddle-balls-and-frequencies/?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8.xml"/>
<Relationship Id="rId2" Type="http://schemas.openxmlformats.org/officeDocument/2006/relationships/image" Target="../media/image5.png"/>
<Relationship Id="rId7" Target="../media/image40.jpg" Type="http://schemas.openxmlformats.org/officeDocument/2006/relationships/image"/>
</Relationships>

</file>

<file path=ppt/slides/_rels/slide49.xml.rels><?xml version="1.0" encoding="UTF-8" standalone="yes"?>
<Relationships xmlns="http://schemas.openxmlformats.org/package/2006/relationships">
<Relationship Id="rId3" Type="http://schemas.openxmlformats.org/officeDocument/2006/relationships/hyperlink" Target="http://creativecommons.org/licenses/by-sa/3.0/" TargetMode="External"/>
<Relationship Id="rId4" Type="http://schemas.openxmlformats.org/officeDocument/2006/relationships/hyperlink" Target="http://en.wikipedia.org/wiki/File:Dopplereffectsourcemovingrightatmach0.7.gif" TargetMode="External"/>
<Relationship Id="rId5" Type="http://schemas.openxmlformats.org/officeDocument/2006/relationships/hyperlink" Target="http://www.boundless.com/physics/textbooks/boundless-physics-textbook/sound-16/doppler-effect-and-sonic-booms-130/general-case-463-11277/images/the-doppler-effect/?campaign_content=book_624_chapter_16&amp;campaign_term=Physics&amp;utm_campaign=powerpoint&amp;utm_medium=direct&amp;utm_source=boundless" TargetMode="External"/>
<Relationship Id="rId6" Type="http://schemas.openxmlformats.org/officeDocument/2006/relationships/image" Target="../media/image14.jpg"/>
<Relationship Id="rId1" Type="http://schemas.openxmlformats.org/officeDocument/2006/relationships/slideLayout" Target="../slideLayouts/slideLayout49.xml"/>
<Relationship Id="rId2" Type="http://schemas.openxmlformats.org/officeDocument/2006/relationships/image" Target="../media/image5.png"/>
<Relationship Id="rId7" Target="../media/image10.gif" Type="http://schemas.openxmlformats.org/officeDocument/2006/relationships/image"/>
</Relationships>

</file>

<file path=ppt/slides/_rels/slide5.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sound-16/introduction-128/?campaign_content=book_624_chapter_16&amp;campaign_term=Physics&amp;utm_campaign=powerpoint&amp;utm_medium=direct&amp;utm_source=boundless" TargetMode="External"/>
<Relationship Id="rId1" Type="http://schemas.openxmlformats.org/officeDocument/2006/relationships/slideLayout" Target="../slideLayouts/slideLayout5.xml"/>
<Relationship Id="rId2" Type="http://schemas.openxmlformats.org/officeDocument/2006/relationships/image" Target="../media/image13.jpg"/>
<Relationship Id="rId6" Target="../media/image8.jpg" Type="http://schemas.openxmlformats.org/officeDocument/2006/relationships/image"/>
</Relationships>

</file>

<file path=ppt/slides/_rels/slide50.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Sound_quality"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tionary.org/wiki/interfere"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frequency"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www.boundless.com//physics/definition/superposition"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249/latest/" TargetMode="External"/>
<Relationship Id="rId1" Type="http://schemas.openxmlformats.org/officeDocument/2006/relationships/slideLayout" Target="../slideLayouts/slideLayout50.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frequency" TargetMode="External"/>
<Relationship Id="rId4" Type="http://schemas.openxmlformats.org/officeDocument/2006/relationships/hyperlink" Target="http://creativecommons.org/licenses/by/3.0/" TargetMode="External"/>
<Relationship Id="rId5" Type="http://schemas.openxmlformats.org/officeDocument/2006/relationships/hyperlink" Target="http://cnx.org/content/m38800/latest/"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tionary.org/wiki/amplitude" TargetMode="External"/>
<Relationship Id="rId32" Type="http://schemas.openxmlformats.org/officeDocument/2006/relationships/hyperlink" Target="http://en.wiktionary.org/wiki/decibel" TargetMode="External"/>
<Relationship Id="rId9" Type="http://schemas.openxmlformats.org/officeDocument/2006/relationships/hyperlink" Target="http://en.wiktionary.org/wiki/damping" TargetMode="External"/>
<Relationship Id="rId6" Type="http://schemas.openxmlformats.org/officeDocument/2006/relationships/hyperlink" Target="http://creativecommons.org/licenses/by/3.0/" TargetMode="External"/>
<Relationship Id="rId7" Type="http://schemas.openxmlformats.org/officeDocument/2006/relationships/hyperlink" Target="http://cnx.org/content/m38800/latest/"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3.0/" TargetMode="External"/>
<Relationship Id="rId34" Type="http://schemas.openxmlformats.org/officeDocument/2006/relationships/hyperlink" Target="http://cnx.org/content/m42257/latest/" TargetMode="External"/>
<Relationship Id="rId35" Type="http://schemas.openxmlformats.org/officeDocument/2006/relationships/image" Target="../media/image2.png"/>
<Relationship Id="rId36" Type="http://schemas.openxmlformats.org/officeDocument/2006/relationships/image" Target="../media/image5.png"/>
<Relationship Id="rId10" Type="http://schemas.openxmlformats.org/officeDocument/2006/relationships/hyperlink" Target="http://creativecommons.org/licenses/by-sa/3.0/" TargetMode="External"/>
<Relationship Id="rId11" Type="http://schemas.openxmlformats.org/officeDocument/2006/relationships/hyperlink" Target="http://www.boundless.com//physics/definition/natural-frequency"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42247/latest/"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www.boundless.com//physics/definition/objective-measurement"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www.boundless.com//physics/definition/subjective-measurement"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39050/latest/" TargetMode="External"/>
</Relationships>

</file>

<file path=ppt/slides/_rels/slide51.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Sonic_boom"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pedia.org/wiki/Sonic_boom"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superimpose" TargetMode="External"/>
<Relationship Id="rId26" Type="http://schemas.openxmlformats.org/officeDocument/2006/relationships/hyperlink" Target="http://creativecommons.org/licenses/by/3.0/" TargetMode="External"/>
<Relationship Id="rId27" Type="http://schemas.openxmlformats.org/officeDocument/2006/relationships/hyperlink" Target="http://cnx.org/content/m42249/latest/"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249/latest/" TargetMode="External"/>
<Relationship Id="rId1" Type="http://schemas.openxmlformats.org/officeDocument/2006/relationships/slideLayout" Target="../slideLayouts/slideLayout51.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wavefront" TargetMode="External"/>
<Relationship Id="rId4" Type="http://schemas.openxmlformats.org/officeDocument/2006/relationships/hyperlink" Target="http://creativecommons.org/licenses/by-sa/3.0/" TargetMode="External"/>
<Relationship Id="rId5" Type="http://schemas.openxmlformats.org/officeDocument/2006/relationships/hyperlink" Target="http://www.boundless.com//physics/definition/destructive-interference"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en.wikipedia.org/wiki/Superposition_principle%23Application_to_waves" TargetMode="External"/>
<Relationship Id="rId32" Type="http://schemas.openxmlformats.org/officeDocument/2006/relationships/hyperlink" Target="http://en.wiktionary.org/wiki/nerve_impulse" TargetMode="External"/>
<Relationship Id="rId9" Type="http://schemas.openxmlformats.org/officeDocument/2006/relationships/hyperlink" Target="http://en.wikipedia.org/wiki/Plane_waves" TargetMode="External"/>
<Relationship Id="rId6" Type="http://schemas.openxmlformats.org/officeDocument/2006/relationships/hyperlink" Target="http://creativecommons.org/licenses/by-sa/3.0/" TargetMode="External"/>
<Relationship Id="rId7" Type="http://schemas.openxmlformats.org/officeDocument/2006/relationships/hyperlink" Target="http://www.boundless.com//physics/definition/constructive-interference"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neurotransmitter"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tionary.org/wiki/epithelium"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Huygens_principle"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Plane_wave"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sonic_boom"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Mach_number"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www.boundless.com//physics/definition/doppler-effect--2"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Ear"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2.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tionary.org/wiki/antinode"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www.boundless.com//physics/definition/node"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ipedia.org/wiki/Wind_instrument"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Vibrating_string"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296/latest/" TargetMode="External"/>
<Relationship Id="rId1" Type="http://schemas.openxmlformats.org/officeDocument/2006/relationships/slideLayout" Target="../slideLayouts/slideLayout52.xml"/>
<Relationship Id="rId2" Type="http://schemas.openxmlformats.org/officeDocument/2006/relationships/hyperlink" Target="http://creativecommons.org/licenses/by/3.0/" TargetMode="External"/>
<Relationship Id="rId3" Type="http://schemas.openxmlformats.org/officeDocument/2006/relationships/hyperlink" Target="http://cnx.org/content/m12365/latest/"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tionary.org/wiki/coherent"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cnx.org/content/m42296/latest/" TargetMode="External"/>
<Relationship Id="rId32" Type="http://schemas.openxmlformats.org/officeDocument/2006/relationships/hyperlink" Target="http://en.wikipedia.org/wiki/period" TargetMode="External"/>
<Relationship Id="rId9" Type="http://schemas.openxmlformats.org/officeDocument/2006/relationships/hyperlink" Target="http://en.wiktionary.org/wiki/amplitude"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tionary.org/wiki/displacement"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www.boundless.com//physics/definition/hertz--2"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tionary.org/wiki/frequency"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Superposition"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tionary.org/wiki/cochlea"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en.wiktionary.org/wiki/eardrum"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32834/latest/"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ipedia.org/wiki/Psychoacoustics" TargetMode="External"/>
<Relationship Id="rId37" Type="http://schemas.openxmlformats.org/officeDocument/2006/relationships/hyperlink" Target="http://creativecommons.org/licenses/by/3.0/" TargetMode="External"/>
<Relationship Id="rId38" Type="http://schemas.openxmlformats.org/officeDocument/2006/relationships/hyperlink" Target="http://cnx.org/content/m42256/latest/"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3.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Decibels"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en.wikibooks.org/wiki/Physics_Study_Guide/Sound"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kelvin"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tionary.org/wiki/elasticity" TargetMode="External"/>
<Relationship Id="rId28" Type="http://schemas.openxmlformats.org/officeDocument/2006/relationships/hyperlink" Target="http://creativecommons.org/licenses/by/3.0/" TargetMode="External"/>
<Relationship Id="rId29" Type="http://schemas.openxmlformats.org/officeDocument/2006/relationships/hyperlink" Target="http://cnx.org/content/m42256/latest/" TargetMode="External"/>
<Relationship Id="rId1" Type="http://schemas.openxmlformats.org/officeDocument/2006/relationships/slideLayout" Target="../slideLayouts/slideLayout53.xml"/>
<Relationship Id="rId2" Type="http://schemas.openxmlformats.org/officeDocument/2006/relationships/hyperlink" Target="http://creativecommons.org/licenses/by-sa/3.0/" TargetMode="External"/>
<Relationship Id="rId3" Type="http://schemas.openxmlformats.org/officeDocument/2006/relationships/hyperlink" Target="http://en.wikipedia.org/wiki/Hertz"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Sound" TargetMode="External"/>
<Relationship Id="rId30" Type="http://schemas.openxmlformats.org/officeDocument/2006/relationships/hyperlink" Target="http://creativecommons.org/licenses/by/3.0/" TargetMode="External"/>
<Relationship Id="rId31" Type="http://schemas.openxmlformats.org/officeDocument/2006/relationships/hyperlink" Target="http://en.wikipedia.org/wiki/Shear_modulus" TargetMode="External"/>
<Relationship Id="rId32" Type="http://schemas.openxmlformats.org/officeDocument/2006/relationships/hyperlink" Target="http://cnx.org/content/m32834/latest/" TargetMode="External"/>
<Relationship Id="rId9" Type="http://schemas.openxmlformats.org/officeDocument/2006/relationships/hyperlink" Target="http://www.boundless.com//physics/definition/the-doppler-effect"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Frequency" TargetMode="External"/>
<Relationship Id="rId8" Type="http://schemas.openxmlformats.org/officeDocument/2006/relationships/hyperlink" Target="http://creativecommons.org/licenses/by-sa/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ipedia.org/wiki/Mach_number"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ipedia.org/wiki/Sound"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Doppler_effect%23General" TargetMode="External"/>
<Relationship Id="rId12" Type="http://schemas.openxmlformats.org/officeDocument/2006/relationships/hyperlink" Target="http://creativecommons.org/licenses/by/3.0/" TargetMode="External"/>
<Relationship Id="rId13" Type="http://schemas.openxmlformats.org/officeDocument/2006/relationships/hyperlink" Target="http://cnx.org/content/m30847/latest/" TargetMode="External"/>
<Relationship Id="rId14" Type="http://schemas.openxmlformats.org/officeDocument/2006/relationships/hyperlink" Target="http://creativecommons.org/licenses/by/3.0/" TargetMode="External"/>
<Relationship Id="rId15" Type="http://schemas.openxmlformats.org/officeDocument/2006/relationships/hyperlink" Target="http://cnx.org/content/m42712/latest/" TargetMode="External"/>
<Relationship Id="rId16" Type="http://schemas.openxmlformats.org/officeDocument/2006/relationships/hyperlink" Target="http://creativecommons.org/licenses/by-sa/3.0/" TargetMode="External"/>
<Relationship Id="rId17" Type="http://schemas.openxmlformats.org/officeDocument/2006/relationships/hyperlink" Target="http://en.wiktionary.org/wiki/phon" TargetMode="External"/>
<Relationship Id="rId18" Type="http://schemas.openxmlformats.org/officeDocument/2006/relationships/hyperlink" Target="http://creativecommons.org/licenses/by-sa/3.0/" TargetMode="External"/>
<Relationship Id="rId19" Type="http://schemas.openxmlformats.org/officeDocument/2006/relationships/hyperlink" Target="http://en.wiktionary.org/wiki/decibel"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en.wikipedia.org/wiki/Speed_of_sound"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4.xml.rels><?xml version="1.0" encoding="UTF-8" standalone="yes"?>
<Relationships xmlns="http://schemas.openxmlformats.org/package/2006/relationships">
<Relationship Id="rId20" Type="http://schemas.openxmlformats.org/officeDocument/2006/relationships/hyperlink" Target="http://creativecommons.org/licenses/by-sa/3.0/" TargetMode="External"/>
<Relationship Id="rId21" Type="http://schemas.openxmlformats.org/officeDocument/2006/relationships/hyperlink" Target="http://en.wikipedia.org/wiki/Doppler_effect%23General" TargetMode="External"/>
<Relationship Id="rId22" Type="http://schemas.openxmlformats.org/officeDocument/2006/relationships/hyperlink" Target="http://creativecommons.org/licenses/by-sa/3.0/" TargetMode="External"/>
<Relationship Id="rId23" Type="http://schemas.openxmlformats.org/officeDocument/2006/relationships/hyperlink" Target="http://www.boundless.com//physics/definition/hertz--2" TargetMode="External"/>
<Relationship Id="rId24" Type="http://schemas.openxmlformats.org/officeDocument/2006/relationships/hyperlink" Target="http://creativecommons.org/licenses/by-sa/3.0/" TargetMode="External"/>
<Relationship Id="rId25" Type="http://schemas.openxmlformats.org/officeDocument/2006/relationships/hyperlink" Target="http://en.wiktionary.org/wiki/frequency" TargetMode="External"/>
<Relationship Id="rId26" Type="http://schemas.openxmlformats.org/officeDocument/2006/relationships/hyperlink" Target="http://creativecommons.org/licenses/by-sa/3.0/" TargetMode="External"/>
<Relationship Id="rId27" Type="http://schemas.openxmlformats.org/officeDocument/2006/relationships/hyperlink" Target="http://en.wikipedia.org/wiki/Sound" TargetMode="External"/>
<Relationship Id="rId28" Type="http://schemas.openxmlformats.org/officeDocument/2006/relationships/hyperlink" Target="http://creativecommons.org/licenses/by-sa/3.0/" TargetMode="External"/>
<Relationship Id="rId29" Type="http://schemas.openxmlformats.org/officeDocument/2006/relationships/hyperlink" Target="http://en.wikipedia.org/wiki/Vacuum" TargetMode="External"/>
<Relationship Id="rId1" Type="http://schemas.openxmlformats.org/officeDocument/2006/relationships/slideLayout" Target="../slideLayouts/slideLayout54.xml"/>
<Relationship Id="rId2" Type="http://schemas.openxmlformats.org/officeDocument/2006/relationships/hyperlink" Target="http://creativecommons.org/licenses/by-sa/3.0/" TargetMode="External"/>
<Relationship Id="rId3" Type="http://schemas.openxmlformats.org/officeDocument/2006/relationships/hyperlink" Target="http://en.wiktionary.org/wiki/transverse_wave" TargetMode="External"/>
<Relationship Id="rId4" Type="http://schemas.openxmlformats.org/officeDocument/2006/relationships/hyperlink" Target="http://creativecommons.org/licenses/by-sa/3.0/" TargetMode="External"/>
<Relationship Id="rId5" Type="http://schemas.openxmlformats.org/officeDocument/2006/relationships/hyperlink" Target="http://www.boundless.com//physics/definition/destructive-interference" TargetMode="External"/>
<Relationship Id="rId30" Type="http://schemas.openxmlformats.org/officeDocument/2006/relationships/hyperlink" Target="http://creativecommons.org/licenses/by-sa/3.0/" TargetMode="External"/>
<Relationship Id="rId31" Type="http://schemas.openxmlformats.org/officeDocument/2006/relationships/hyperlink" Target="http://cnx.org/content/m32834/latest/" TargetMode="External"/>
<Relationship Id="rId32" Type="http://schemas.openxmlformats.org/officeDocument/2006/relationships/hyperlink" Target="http://en.wikipedia.org/wiki/media" TargetMode="External"/>
<Relationship Id="rId9" Type="http://schemas.openxmlformats.org/officeDocument/2006/relationships/hyperlink" Target="http://cnx.org/content/m32635/latest/" TargetMode="External"/>
<Relationship Id="rId6" Type="http://schemas.openxmlformats.org/officeDocument/2006/relationships/hyperlink" Target="http://creativecommons.org/licenses/by-sa/3.0/" TargetMode="External"/>
<Relationship Id="rId7" Type="http://schemas.openxmlformats.org/officeDocument/2006/relationships/hyperlink" Target="http://www.boundless.com//physics/definition/constructive-interference" TargetMode="External"/>
<Relationship Id="rId8" Type="http://schemas.openxmlformats.org/officeDocument/2006/relationships/hyperlink" Target="http://creativecommons.org/licenses/by/3.0/" TargetMode="External"/>
<Relationship Id="rId33" Type="http://schemas.openxmlformats.org/officeDocument/2006/relationships/hyperlink" Target="http://creativecommons.org/licenses/by-sa/3.0/" TargetMode="External"/>
<Relationship Id="rId34" Type="http://schemas.openxmlformats.org/officeDocument/2006/relationships/hyperlink" Target="http://en.wiktionary.org/wiki/classical_physics" TargetMode="External"/>
<Relationship Id="rId35" Type="http://schemas.openxmlformats.org/officeDocument/2006/relationships/hyperlink" Target="http://creativecommons.org/licenses/by-sa/3.0/" TargetMode="External"/>
<Relationship Id="rId36" Type="http://schemas.openxmlformats.org/officeDocument/2006/relationships/hyperlink" Target="http://en.wiktionary.org/wiki/frequency"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ipedia.org/wiki/Standing_waves"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en.wikipedia.org/wiki/Vibrating_string" TargetMode="External"/>
<Relationship Id="rId14" Type="http://schemas.openxmlformats.org/officeDocument/2006/relationships/hyperlink" Target="http://creativecommons.org/licenses/by-sa/3.0/" TargetMode="External"/>
<Relationship Id="rId15" Type="http://schemas.openxmlformats.org/officeDocument/2006/relationships/hyperlink" Target="http://www.boundless.com//physics/definition/doppler-effect--2"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42712/latest/" TargetMode="External"/>
<Relationship Id="rId18" Type="http://schemas.openxmlformats.org/officeDocument/2006/relationships/hyperlink" Target="http://creativecommons.org/licenses/by/3.0/" TargetMode="External"/>
<Relationship Id="rId19" Type="http://schemas.openxmlformats.org/officeDocument/2006/relationships/hyperlink" Target="http://cnx.org/content/m30847/latest/" TargetMode="External"/>
<Relationship Id="rId37" Type="http://schemas.openxmlformats.org/officeDocument/2006/relationships/hyperlink" Target="http://creativecommons.org/licenses/by-sa/3.0/" TargetMode="External"/>
<Relationship Id="rId38" Type="http://schemas.openxmlformats.org/officeDocument/2006/relationships/hyperlink" Target="http://www.boundless.com//physics/definition/doppler-effect--2"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55.xml.rels><?xml version="1.0" encoding="UTF-8" standalone="yes"?>
<Relationships xmlns="http://schemas.openxmlformats.org/package/2006/relationships">
<Relationship Id="rId20" Type="http://schemas.openxmlformats.org/officeDocument/2006/relationships/hyperlink" Target="http://attribution.license.10" TargetMode="External"/>
<Relationship Id="rId21" Type="http://schemas.openxmlformats.org/officeDocument/2006/relationships/hyperlink" Target="http://attribution.url.10" TargetMode="External"/>
<Relationship Id="rId22" Type="http://schemas.openxmlformats.org/officeDocument/2006/relationships/hyperlink" Target="http://attribution.license.11" TargetMode="External"/>
<Relationship Id="rId23" Type="http://schemas.openxmlformats.org/officeDocument/2006/relationships/hyperlink" Target="http://attribution.url.11" TargetMode="External"/>
<Relationship Id="rId24" Type="http://schemas.openxmlformats.org/officeDocument/2006/relationships/hyperlink" Target="http://attribution.license.12" TargetMode="External"/>
<Relationship Id="rId25" Type="http://schemas.openxmlformats.org/officeDocument/2006/relationships/hyperlink" Target="http://attribution.url.12" TargetMode="External"/>
<Relationship Id="rId26" Type="http://schemas.openxmlformats.org/officeDocument/2006/relationships/hyperlink" Target="http://attribution.license.13" TargetMode="External"/>
<Relationship Id="rId27" Type="http://schemas.openxmlformats.org/officeDocument/2006/relationships/hyperlink" Target="http://attribution.url.13" TargetMode="External"/>
<Relationship Id="rId28" Type="http://schemas.openxmlformats.org/officeDocument/2006/relationships/hyperlink" Target="http://attribution.license.14" TargetMode="External"/>
<Relationship Id="rId29" Type="http://schemas.openxmlformats.org/officeDocument/2006/relationships/hyperlink" Target="http://attribution.url.14" TargetMode="External"/>
<Relationship Id="rId1" Type="http://schemas.openxmlformats.org/officeDocument/2006/relationships/slideLayout" Target="../slideLayouts/slideLayout55.xml"/>
<Relationship Id="rId2" Type="http://schemas.openxmlformats.org/officeDocument/2006/relationships/hyperlink" Target="http://creativecommons.org/licenses/by/3.0/" TargetMode="External"/>
<Relationship Id="rId3" Type="http://schemas.openxmlformats.org/officeDocument/2006/relationships/hyperlink" Target="http://cnx.org/content/m30847/latest/" TargetMode="External"/>
<Relationship Id="rId4" Type="http://schemas.openxmlformats.org/officeDocument/2006/relationships/hyperlink" Target="http://creativecommons.org/licenses/by-sa/3.0/" TargetMode="External"/>
<Relationship Id="rId5" Type="http://schemas.openxmlformats.org/officeDocument/2006/relationships/hyperlink" Target="http://en.wikipedia.org/wiki/Doppler_effect%23General" TargetMode="External"/>
<Relationship Id="rId30" Type="http://schemas.openxmlformats.org/officeDocument/2006/relationships/hyperlink" Target="http://attribution.license.16" TargetMode="External"/>
<Relationship Id="rId31" Type="http://schemas.openxmlformats.org/officeDocument/2006/relationships/hyperlink" Target="http://attribution.url.15" TargetMode="External"/>
<Relationship Id="rId32" Type="http://schemas.openxmlformats.org/officeDocument/2006/relationships/hyperlink" Target="http://attribution.url.16" TargetMode="External"/>
<Relationship Id="rId9" Type="http://schemas.openxmlformats.org/officeDocument/2006/relationships/hyperlink" Target="http://cnx.org/content/m42712/latest/" TargetMode="External"/>
<Relationship Id="rId6" Type="http://schemas.openxmlformats.org/officeDocument/2006/relationships/hyperlink" Target="http://creativecommons.org/licenses/by-sa/3.0/" TargetMode="External"/>
<Relationship Id="rId7" Type="http://schemas.openxmlformats.org/officeDocument/2006/relationships/hyperlink" Target="http://en.wikipedia.org/wiki/Doppler_effect" TargetMode="External"/>
<Relationship Id="rId8" Type="http://schemas.openxmlformats.org/officeDocument/2006/relationships/hyperlink" Target="http://creativecommons.org/licenses/by/3.0/" TargetMode="External"/>
<Relationship Id="rId33" Type="http://schemas.openxmlformats.org/officeDocument/2006/relationships/hyperlink" Target="http://attribution.license.17" TargetMode="External"/>
<Relationship Id="rId34" Type="http://schemas.openxmlformats.org/officeDocument/2006/relationships/hyperlink" Target="http://attribution.url.17" TargetMode="External"/>
<Relationship Id="rId35" Type="http://schemas.openxmlformats.org/officeDocument/2006/relationships/hyperlink" Target="http://attribution.license.18" TargetMode="External"/>
<Relationship Id="rId36" Type="http://schemas.openxmlformats.org/officeDocument/2006/relationships/hyperlink" Target="http://attribution.url.18" TargetMode="External"/>
<Relationship Id="rId10" Type="http://schemas.openxmlformats.org/officeDocument/2006/relationships/hyperlink" Target="http://creativecommons.org/licenses/by-sa/3.0/" TargetMode="External"/>
<Relationship Id="rId11" Type="http://schemas.openxmlformats.org/officeDocument/2006/relationships/hyperlink" Target="http://en.wiktionary.org/wiki/antinode" TargetMode="External"/>
<Relationship Id="rId12" Type="http://schemas.openxmlformats.org/officeDocument/2006/relationships/hyperlink" Target="http://creativecommons.org/licenses/by-sa/3.0/" TargetMode="External"/>
<Relationship Id="rId13" Type="http://schemas.openxmlformats.org/officeDocument/2006/relationships/hyperlink" Target="http://www.boundless.com//physics/definition/node" TargetMode="External"/>
<Relationship Id="rId14" Type="http://schemas.openxmlformats.org/officeDocument/2006/relationships/hyperlink" Target="http://creativecommons.org/licenses/by/3.0/" TargetMode="External"/>
<Relationship Id="rId15" Type="http://schemas.openxmlformats.org/officeDocument/2006/relationships/hyperlink" Target="http://cnx.org/content/m32635/latest/" TargetMode="External"/>
<Relationship Id="rId16" Type="http://schemas.openxmlformats.org/officeDocument/2006/relationships/hyperlink" Target="http://creativecommons.org/licenses/by/3.0/" TargetMode="External"/>
<Relationship Id="rId17" Type="http://schemas.openxmlformats.org/officeDocument/2006/relationships/hyperlink" Target="http://cnx.org/content/m42296/latest/" TargetMode="External"/>
<Relationship Id="rId18" Type="http://schemas.openxmlformats.org/officeDocument/2006/relationships/hyperlink" Target="http://attribution.license.9" TargetMode="External"/>
<Relationship Id="rId19" Type="http://schemas.openxmlformats.org/officeDocument/2006/relationships/hyperlink" Target="http://attribution.url.9" TargetMode="External"/>
<Relationship Id="rId37" Type="http://schemas.openxmlformats.org/officeDocument/2006/relationships/hyperlink" Target="http://attribution.license.19" TargetMode="External"/>
<Relationship Id="rId38" Type="http://schemas.openxmlformats.org/officeDocument/2006/relationships/hyperlink" Target="http://attribution.url.19" TargetMode="External"/>
<Relationship Id="rId39" Type="http://schemas.openxmlformats.org/officeDocument/2006/relationships/image" Target="../media/image2.png"/>
<Relationship Id="rId40" Type="http://schemas.openxmlformats.org/officeDocument/2006/relationships/image" Target="../media/image5.png"/>
</Relationships>

</file>

<file path=ppt/slides/_rels/slide6.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sound-16/sound-intensity-and-level-129/?campaign_content=book_624_chapter_16&amp;campaign_term=Physics&amp;utm_campaign=powerpoint&amp;utm_medium=direct&amp;utm_source=boundless" TargetMode="External"/>
<Relationship Id="rId1" Type="http://schemas.openxmlformats.org/officeDocument/2006/relationships/slideLayout" Target="../slideLayouts/slideLayout6.xml"/>
<Relationship Id="rId2" Type="http://schemas.openxmlformats.org/officeDocument/2006/relationships/image" Target="../media/image13.jpg"/>
<Relationship Id="rId6" Target="../media/image9.jpg" Type="http://schemas.openxmlformats.org/officeDocument/2006/relationships/image"/>
</Relationships>

</file>

<file path=ppt/slides/_rels/slide7.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sound-16/doppler-effect-and-sonic-booms-130/?campaign_content=book_624_chapter_16&amp;campaign_term=Physics&amp;utm_campaign=powerpoint&amp;utm_medium=direct&amp;utm_source=boundless" TargetMode="External"/>
<Relationship Id="rId1" Type="http://schemas.openxmlformats.org/officeDocument/2006/relationships/slideLayout" Target="../slideLayouts/slideLayout7.xml"/>
<Relationship Id="rId2" Type="http://schemas.openxmlformats.org/officeDocument/2006/relationships/image" Target="../media/image13.jpg"/>
<Relationship Id="rId6" Target="../media/image10.gif" Type="http://schemas.openxmlformats.org/officeDocument/2006/relationships/image"/>
</Relationships>

</file>

<file path=ppt/slides/_rels/slide8.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sound-16/interactions-with-sound-waves-131/?campaign_content=book_624_chapter_16&amp;campaign_term=Physics&amp;utm_campaign=powerpoint&amp;utm_medium=direct&amp;utm_source=boundless" TargetMode="External"/>
<Relationship Id="rId1" Type="http://schemas.openxmlformats.org/officeDocument/2006/relationships/slideLayout" Target="../slideLayouts/slideLayout8.xml"/>
<Relationship Id="rId2" Type="http://schemas.openxmlformats.org/officeDocument/2006/relationships/image" Target="../media/image13.jpg"/>
<Relationship Id="rId6" Target="../media/image11.jpg" Type="http://schemas.openxmlformats.org/officeDocument/2006/relationships/image"/>
</Relationships>

</file>

<file path=ppt/slides/_rels/slide9.xml.rels><?xml version="1.0" encoding="UTF-8" standalone="yes"?>
<Relationships xmlns="http://schemas.openxmlformats.org/package/2006/relationships">
<Relationship Id="rId3" Type="http://schemas.openxmlformats.org/officeDocument/2006/relationships/image" Target="../media/image5.png"/>
<Relationship Id="rId4" Type="http://schemas.openxmlformats.org/officeDocument/2006/relationships/image" Target="../media/image2.png"/>
<Relationship Id="rId5" Type="http://schemas.openxmlformats.org/officeDocument/2006/relationships/hyperlink" Target="http://www.boundless.com/physics/textbooks/boundless-physics-textbook/sound-16/further-topics-132/?campaign_content=book_624_chapter_16&amp;campaign_term=Physics&amp;utm_campaign=powerpoint&amp;utm_medium=direct&amp;utm_source=boundless" TargetMode="External"/>
<Relationship Id="rId1" Type="http://schemas.openxmlformats.org/officeDocument/2006/relationships/slideLayout" Target="../slideLayouts/slideLayout9.xml"/>
<Relationship Id="rId2" Type="http://schemas.openxmlformats.org/officeDocument/2006/relationships/image" Target="../media/image13.jpg"/>
<Relationship Id="rId6" Target="../media/image12.gif" Type="http://schemas.openxmlformats.org/officeDocument/2006/relationships/image"/>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9200" y="4800600"/>
            <a:ext cx="3581400" cy="381000"/>
          </a:xfrm>
        </p:spPr>
        <p:txBody>
          <a:bodyPr/>
          <a:lstStyle/>
          <a:p>
            <a:r>
              <a:rPr lang="en-US" dirty="0" smtClean="0"/>
              <a:t>Boundless Lecture Slides</a:t>
            </a:r>
            <a:endParaRPr lang="en-US" dirty="0"/>
          </a:p>
        </p:txBody>
      </p:sp>
      <p:sp>
        <p:nvSpPr>
          <p:cNvPr id="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4572000" y="6578600"/>
            <a:ext cx="3708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7"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Rectangle 8"/>
          <p:cNvSpPr>
            <a:spLocks/>
          </p:cNvSpPr>
          <p:nvPr/>
        </p:nvSpPr>
        <p:spPr bwMode="auto">
          <a:xfrm>
            <a:off x="304800" y="65532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1200" dirty="0" smtClean="0">
                <a:solidFill>
                  <a:srgbClr val="828282"/>
                </a:solidFill>
                <a:latin typeface="Arial" charset="0"/>
                <a:ea typeface="ＭＳ Ｐゴシック" charset="0"/>
                <a:sym typeface="Helvetica Neue" charset="0"/>
              </a:rPr>
              <a:t>Available on the Boundless Teaching Platform</a:t>
            </a:r>
            <a:endParaRPr lang="en-US" sz="1200" dirty="0">
              <a:solidFill>
                <a:srgbClr val="828282"/>
              </a:solidFill>
              <a:latin typeface="Arial" charset="0"/>
              <a:ea typeface="ＭＳ Ｐゴシック" charset="0"/>
              <a:sym typeface="Helvetica Neue" charset="0"/>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106988"/>
            <a:ext cx="46482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24253128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 name="Title 1"/>
          <p:cNvSpPr>
            <a:spLocks noGrp="1"/>
          </p:cNvSpPr>
          <p:nvPr>
            <p:ph type="title"/>
          </p:nvPr>
        </p:nvSpPr>
        <p:spPr/>
        <p:txBody>
          <a:bodyPr/>
          <a:lstStyle/>
          <a:p>
            <a:r>
              <a:rPr lang="en-US" smtClean="0"/>
              <a:t>Appendix</a:t>
            </a:r>
            <a:endParaRPr lang="en-US" dirty="0"/>
          </a:p>
        </p:txBody>
      </p:sp>
    </p:spTree>
    <p:extLst>
      <p:ext uri="{BB962C8B-B14F-4D97-AF65-F5344CB8AC3E}">
        <p14:creationId xmlns:p14="http://schemas.microsoft.com/office/powerpoint/2010/main" val="1737923768"/>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Key terms</a:t>
            </a:r>
            <a:endParaRPr lang="en-US" dirty="0"/>
          </a:p>
        </p:txBody>
      </p:sp>
      <p:sp>
        <p:nvSpPr>
          <p:cNvPr id="10" name="Text Placeholder 9"/>
          <p:cNvSpPr>
            <a:spLocks noGrp="1"/>
          </p:cNvSpPr>
          <p:nvPr>
            <p:ph type="body" sz="quarter" idx="10"/>
          </p:nvPr>
        </p:nvSpPr>
        <p:spPr/>
        <p:txBody>
          <a:bodyPr/>
          <a:lstStyle/>
          <a:p>
            <a:r>
              <a:rPr lang="en-US" sz="1200" dirty="0" smtClean="0"/>
              <a:t/>
            </a:r>
            <a:r>
              <a:rPr lang="en-US" sz="1200" dirty="0" smtClean="0"/>
              <a:t>amplitude</a:t>
            </a:r>
            <a:r>
              <a:rPr lang="en-US" sz="1200" dirty="0" smtClean="0"/>
              <a:t> </a:t>
            </a:r>
            <a:r>
              <a:rPr lang="en-US" sz="1200" dirty="0" smtClean="0">
                <a:solidFill>
                  <a:schemeClr val="bg2"/>
                </a:solidFill>
              </a:rPr>
              <a:t>The maximum absolute value of some quantity that varies.</a:t>
            </a:r>
          </a:p>
          <a:p>
            <a:r>
              <a:rPr lang="en-US" sz="1200" dirty="0" smtClean="0"/>
              <a:t/>
            </a:r>
            <a:r>
              <a:rPr lang="en-US" sz="1200" dirty="0" smtClean="0"/>
              <a:t>amplitude</a:t>
            </a:r>
            <a:r>
              <a:rPr lang="en-US" sz="1200" dirty="0" smtClean="0"/>
              <a:t> </a:t>
            </a:r>
            <a:r>
              <a:rPr lang="en-US" sz="1200" dirty="0" smtClean="0">
                <a:solidFill>
                  <a:schemeClr val="bg2"/>
                </a:solidFill>
              </a:rPr>
              <a:t>The maximum absolute value of some quantity that varies.</a:t>
            </a:r>
          </a:p>
          <a:p>
            <a:r>
              <a:rPr lang="en-US" sz="1200" dirty="0" smtClean="0"/>
              <a:t/>
            </a:r>
            <a:r>
              <a:rPr lang="en-US" sz="1200" dirty="0" smtClean="0"/>
              <a:t>antinode</a:t>
            </a:r>
            <a:r>
              <a:rPr lang="en-US" sz="1200" dirty="0" smtClean="0"/>
              <a:t> </a:t>
            </a:r>
            <a:r>
              <a:rPr lang="en-US" sz="1200" dirty="0">
                <a:solidFill>
                  <a:schemeClr val="bg2"/>
                </a:solidFill>
              </a:rPr>
              <a:t>A region of maximum amplitude situated between adjacent nodes of a vibrating body, such as a string</a:t>
            </a:r>
          </a:p>
          <a:p>
            <a:r>
              <a:rPr lang="en-US" sz="1200" dirty="0"/>
              <a:t/>
            </a:r>
            <a:r>
              <a:rPr lang="en-US" sz="1200" dirty="0"/>
              <a:t>antinode</a:t>
            </a:r>
            <a:r>
              <a:rPr lang="en-US" sz="1200" dirty="0"/>
              <a:t> </a:t>
            </a:r>
            <a:r>
              <a:rPr lang="en-US" sz="1200" dirty="0">
                <a:solidFill>
                  <a:schemeClr val="bg2"/>
                </a:solidFill>
              </a:rPr>
              <a:t>A region of maximum amplitude situated between adjacent nodes of a vibrating body, such as a string</a:t>
            </a:r>
          </a:p>
          <a:p>
            <a:r>
              <a:rPr lang="en-US" sz="1200" dirty="0"/>
              <a:t/>
            </a:r>
            <a:r>
              <a:rPr lang="en-US" sz="1200" dirty="0"/>
              <a:t>classical physics</a:t>
            </a:r>
            <a:r>
              <a:rPr lang="en-US" sz="1200" dirty="0"/>
              <a:t> </a:t>
            </a:r>
            <a:r>
              <a:rPr lang="en-US" sz="1200" dirty="0">
                <a:solidFill>
                  <a:schemeClr val="bg2"/>
                </a:solidFill>
              </a:rPr>
              <a:t>All aspects of physics developed before the rise of quantum mechanics.</a:t>
            </a:r>
          </a:p>
          <a:p>
            <a:r>
              <a:rPr lang="en-US" sz="1200" dirty="0"/>
              <a:t/>
            </a:r>
            <a:r>
              <a:rPr lang="en-US" sz="1200" dirty="0"/>
              <a:t>cochlea</a:t>
            </a:r>
            <a:r>
              <a:rPr lang="en-US" sz="1200" dirty="0"/>
              <a:t> </a:t>
            </a:r>
            <a:r>
              <a:rPr lang="en-US" sz="1200" dirty="0">
                <a:solidFill>
                  <a:schemeClr val="bg2"/>
                </a:solidFill>
              </a:rPr>
              <a:t>The complex, spirally coiled, tapered cavity of the inner ear in which sound vibrations are converted into nerve impulses.</a:t>
            </a:r>
          </a:p>
          <a:p>
            <a:r>
              <a:rPr lang="en-US" sz="1200" dirty="0"/>
              <a:t/>
            </a:r>
            <a:r>
              <a:rPr lang="en-US" sz="1200" dirty="0"/>
              <a:t>coherent</a:t>
            </a:r>
            <a:r>
              <a:rPr lang="en-US" sz="1200" dirty="0"/>
              <a:t> </a:t>
            </a:r>
            <a:r>
              <a:rPr lang="en-US" sz="1200" dirty="0">
                <a:solidFill>
                  <a:schemeClr val="bg2"/>
                </a:solidFill>
              </a:rPr>
              <a:t>Of waves having the same direction, wavelength and phase, as light in a laser.</a:t>
            </a:r>
          </a:p>
          <a:p>
            <a:r>
              <a:rPr lang="en-US" sz="1200" dirty="0"/>
              <a:t/>
            </a:r>
            <a:r>
              <a:rPr lang="en-US" sz="1200" dirty="0"/>
              <a:t>constructive interference</a:t>
            </a:r>
            <a:r>
              <a:rPr lang="en-US" sz="1200" dirty="0"/>
              <a:t> </a:t>
            </a:r>
            <a:r>
              <a:rPr lang="en-US" sz="1200" dirty="0">
                <a:solidFill>
                  <a:schemeClr val="bg2"/>
                </a:solidFill>
              </a:rPr>
              <a:t>Occurs when waves interfere with each other crest to crest and the waves are exactly in phase with each other.</a:t>
            </a:r>
          </a:p>
          <a:p>
            <a:r>
              <a:rPr lang="en-US" sz="1200" dirty="0"/>
              <a:t/>
            </a:r>
            <a:r>
              <a:rPr lang="en-US" sz="1200" dirty="0"/>
              <a:t>constructive interference</a:t>
            </a:r>
            <a:r>
              <a:rPr lang="en-US" sz="1200" dirty="0"/>
              <a:t> </a:t>
            </a:r>
            <a:r>
              <a:rPr lang="en-US" sz="1200" dirty="0">
                <a:solidFill>
                  <a:schemeClr val="bg2"/>
                </a:solidFill>
              </a:rPr>
              <a:t>Occurs when waves interfere with each other crest to crest and the waves are exactly in phase with each other.</a:t>
            </a:r>
          </a:p>
          <a:p>
            <a:r>
              <a:rPr lang="en-US" sz="1200" dirty="0"/>
              <a:t/>
            </a:r>
            <a:r>
              <a:rPr lang="en-US" sz="1200" dirty="0"/>
              <a:t>damping</a:t>
            </a:r>
            <a:r>
              <a:rPr lang="en-US" sz="1200" dirty="0"/>
              <a:t> </a:t>
            </a:r>
            <a:r>
              <a:rPr lang="en-US" sz="1200" dirty="0">
                <a:solidFill>
                  <a:schemeClr val="bg2"/>
                </a:solidFill>
              </a:rPr>
              <a:t>The reduction in the magnitude of oscillations by the dissipation of energy</a:t>
            </a:r>
          </a:p>
          <a:p>
            <a:r>
              <a:rPr lang="en-US" sz="1200" dirty="0"/>
              <a:t/>
            </a:r>
            <a:r>
              <a:rPr lang="en-US" sz="1200" dirty="0"/>
              <a:t>decibel</a:t>
            </a:r>
            <a:r>
              <a:rPr lang="en-US" sz="1200" dirty="0"/>
              <a:t> </a:t>
            </a:r>
            <a:r>
              <a:rPr lang="en-US" sz="1200" dirty="0">
                <a:solidFill>
                  <a:schemeClr val="bg2"/>
                </a:solidFill>
              </a:rPr>
              <a:t>A common measure of sound intensity that is one tenth of a bel on the logarithmic intensity scale. It is defined as dB = 10 * log10(P 1/P 2), where P1 and P2 are the relative powers of the sound.</a:t>
            </a:r>
          </a:p>
          <a:p>
            <a:r>
              <a:rPr lang="en-US" sz="1200" dirty="0"/>
              <a:t/>
            </a:r>
            <a:r>
              <a:rPr lang="en-US" sz="1200" dirty="0"/>
              <a:t>decibel</a:t>
            </a:r>
            <a:r>
              <a:rPr lang="en-US" sz="1200" dirty="0"/>
              <a:t> </a:t>
            </a:r>
            <a:r>
              <a:rPr lang="en-US" sz="1200" dirty="0" smtClean="0">
                <a:solidFill>
                  <a:schemeClr val="bg2"/>
                </a:solidFill>
              </a:rPr>
              <a:t>A common measure of sound intensity that is one tenth of a bel on the logarithmic intensity scale. It is defined as dB = 10 * log10(P 1/P 2), where P1 and P2 are the relative powers of the sound.</a:t>
            </a:r>
            <a:endParaRPr lang="en-US" sz="1200" dirty="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destructive interference</a:t>
            </a:r>
            <a:r>
              <a:rPr lang="en-US" sz="1200" dirty="0" smtClean="0"/>
              <a:t> </a:t>
            </a:r>
            <a:r>
              <a:rPr lang="en-US" sz="1200" dirty="0" smtClean="0">
                <a:solidFill>
                  <a:schemeClr val="bg2"/>
                </a:solidFill>
              </a:rPr>
              <a:t>Occurs when waves interfere with each other crest to trough (peak to valley) and are exactly out of phase with each other.</a:t>
            </a:r>
          </a:p>
          <a:p>
            <a:r>
              <a:rPr lang="en-US" sz="1200" dirty="0"/>
              <a:t/>
            </a:r>
            <a:r>
              <a:rPr lang="en-US" sz="1200" dirty="0"/>
              <a:t>destructive interference</a:t>
            </a:r>
            <a:r>
              <a:rPr lang="en-US" sz="1200" dirty="0"/>
              <a:t> </a:t>
            </a:r>
            <a:r>
              <a:rPr lang="en-US" sz="1200" dirty="0">
                <a:solidFill>
                  <a:schemeClr val="bg2"/>
                </a:solidFill>
              </a:rPr>
              <a:t>Occurs when waves interfere with each other crest to trough (peak to valley) and are exactly out of phase with each other.</a:t>
            </a:r>
          </a:p>
          <a:p>
            <a:r>
              <a:rPr lang="en-US" sz="1200" dirty="0"/>
              <a:t/>
            </a:r>
            <a:r>
              <a:rPr lang="en-US" sz="1200" dirty="0"/>
              <a:t>displacement</a:t>
            </a:r>
            <a:r>
              <a:rPr lang="en-US" sz="1200" dirty="0"/>
              <a:t> </a:t>
            </a:r>
            <a:r>
              <a:rPr lang="en-US" sz="1200" dirty="0">
                <a:solidFill>
                  <a:schemeClr val="bg2"/>
                </a:solidFill>
              </a:rPr>
              <a:t>A vector quantity that denotes distance with a directional component.</a:t>
            </a:r>
          </a:p>
          <a:p>
            <a:r>
              <a:rPr lang="en-US" sz="1200" dirty="0"/>
              <a:t/>
            </a:r>
            <a:r>
              <a:rPr lang="en-US" sz="1200" dirty="0"/>
              <a:t>doppler effect</a:t>
            </a:r>
            <a:r>
              <a:rPr lang="en-US" sz="1200" dirty="0"/>
              <a:t> </a:t>
            </a:r>
            <a:r>
              <a:rPr lang="en-US" sz="1200" dirty="0">
                <a:solidFill>
                  <a:schemeClr val="bg2"/>
                </a:solidFill>
              </a:rPr>
              <a:t>Apparent change in frequency of a wave when the observer and the source of the wave move relative to each other.</a:t>
            </a:r>
          </a:p>
          <a:p>
            <a:r>
              <a:rPr lang="en-US" sz="1200" dirty="0"/>
              <a:t/>
            </a:r>
            <a:r>
              <a:rPr lang="en-US" sz="1200" dirty="0"/>
              <a:t>doppler effect</a:t>
            </a:r>
            <a:r>
              <a:rPr lang="en-US" sz="1200" dirty="0"/>
              <a:t> </a:t>
            </a:r>
            <a:r>
              <a:rPr lang="en-US" sz="1200" dirty="0">
                <a:solidFill>
                  <a:schemeClr val="bg2"/>
                </a:solidFill>
              </a:rPr>
              <a:t>Apparent change in frequency of a wave when the observer and the source of the wave move relative to each other.</a:t>
            </a:r>
          </a:p>
          <a:p>
            <a:r>
              <a:rPr lang="en-US" sz="1200" dirty="0"/>
              <a:t/>
            </a:r>
            <a:r>
              <a:rPr lang="en-US" sz="1200" dirty="0"/>
              <a:t>doppler effect</a:t>
            </a:r>
            <a:r>
              <a:rPr lang="en-US" sz="1200" dirty="0"/>
              <a:t> </a:t>
            </a:r>
            <a:r>
              <a:rPr lang="en-US" sz="1200" dirty="0">
                <a:solidFill>
                  <a:schemeClr val="bg2"/>
                </a:solidFill>
              </a:rPr>
              <a:t>Apparent change in frequency of a wave when the observer and the source of the wave move relative to each other.</a:t>
            </a:r>
          </a:p>
          <a:p>
            <a:r>
              <a:rPr lang="en-US" sz="1200" dirty="0"/>
              <a:t/>
            </a:r>
            <a:r>
              <a:rPr lang="en-US" sz="1200" dirty="0"/>
              <a:t>eardrum</a:t>
            </a:r>
            <a:r>
              <a:rPr lang="en-US" sz="1200" dirty="0"/>
              <a:t> </a:t>
            </a:r>
            <a:r>
              <a:rPr lang="en-US" sz="1200" dirty="0">
                <a:solidFill>
                  <a:schemeClr val="bg2"/>
                </a:solidFill>
              </a:rPr>
              <a:t>A thin membrane that separates the outer ear from the middle ear and transmits sound from the air to the malleus.</a:t>
            </a:r>
          </a:p>
          <a:p>
            <a:r>
              <a:rPr lang="en-US" sz="1200" dirty="0"/>
              <a:t/>
            </a:r>
            <a:r>
              <a:rPr lang="en-US" sz="1200" dirty="0"/>
              <a:t>elasticity</a:t>
            </a:r>
            <a:r>
              <a:rPr lang="en-US" sz="1200" dirty="0"/>
              <a:t> </a:t>
            </a:r>
            <a:r>
              <a:rPr lang="en-US" sz="1200" dirty="0">
                <a:solidFill>
                  <a:schemeClr val="bg2"/>
                </a:solidFill>
              </a:rPr>
              <a:t>The property by virtue of which a material deformed under the load can regain its original dimensions when unloaded</a:t>
            </a:r>
          </a:p>
          <a:p>
            <a:r>
              <a:rPr lang="en-US" sz="1200" dirty="0"/>
              <a:t/>
            </a:r>
            <a:r>
              <a:rPr lang="en-US" sz="1200" dirty="0"/>
              <a:t>epithelium</a:t>
            </a:r>
            <a:r>
              <a:rPr lang="en-US" sz="1200" dirty="0"/>
              <a:t> </a:t>
            </a:r>
            <a:r>
              <a:rPr lang="en-US" sz="1200" dirty="0">
                <a:solidFill>
                  <a:schemeClr val="bg2"/>
                </a:solidFill>
              </a:rPr>
              <a:t>a membranous tissue composed of one or more layers of cells that forms the covering of most internal and external surfaces of the body and its organs (internally, the lining of vessels and other small cavities; externally, the skin)</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frequency</a:t>
            </a:r>
            <a:r>
              <a:rPr lang="en-US" sz="1200" dirty="0"/>
              <a:t> </a:t>
            </a:r>
            <a:r>
              <a:rPr lang="en-US" sz="1200" dirty="0" smtClean="0">
                <a:solidFill>
                  <a:schemeClr val="bg2"/>
                </a:solidFill>
              </a:rPr>
              <a:t>The quotient of the number of times (n) a periodic phenomenon occurs over a unit of time (t): f = n / t.</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frequency</a:t>
            </a:r>
            <a:r>
              <a:rPr lang="en-US" sz="1200" dirty="0" smtClean="0"/>
              <a:t> </a:t>
            </a:r>
            <a:r>
              <a:rPr lang="en-US" sz="1200" dirty="0" smtClean="0">
                <a:solidFill>
                  <a:schemeClr val="bg2"/>
                </a:solidFill>
              </a:rPr>
              <a:t>The quotient of the number of times n a periodic phenomenon occurs over the time t in which it occurs: f = n / t.</a:t>
            </a:r>
          </a:p>
          <a:p>
            <a:r>
              <a:rPr lang="en-US" sz="1200" dirty="0"/>
              <a:t/>
            </a:r>
            <a:r>
              <a:rPr lang="en-US" sz="1200" dirty="0"/>
              <a:t>frequency</a:t>
            </a:r>
            <a:r>
              <a:rPr lang="en-US" sz="1200" dirty="0"/>
              <a:t> </a:t>
            </a:r>
            <a:r>
              <a:rPr lang="en-US" sz="1200" dirty="0">
                <a:solidFill>
                  <a:schemeClr val="bg2"/>
                </a:solidFill>
              </a:rPr>
              <a:t>The quotient of the number of times n a periodic phenomenon occurs over the time t in which it occurs: f = n / t.</a:t>
            </a:r>
          </a:p>
          <a:p>
            <a:r>
              <a:rPr lang="en-US" sz="1200" dirty="0"/>
              <a:t/>
            </a:r>
            <a:r>
              <a:rPr lang="en-US" sz="1200" dirty="0"/>
              <a:t>Hertz</a:t>
            </a:r>
            <a:r>
              <a:rPr lang="en-US" sz="1200" dirty="0"/>
              <a:t> </a:t>
            </a:r>
            <a:r>
              <a:rPr lang="en-US" sz="1200" dirty="0">
                <a:solidFill>
                  <a:schemeClr val="bg2"/>
                </a:solidFill>
              </a:rPr>
              <a:t>Measurement of sound frequency.</a:t>
            </a:r>
          </a:p>
          <a:p>
            <a:r>
              <a:rPr lang="en-US" sz="1200" dirty="0"/>
              <a:t/>
            </a:r>
            <a:r>
              <a:rPr lang="en-US" sz="1200" dirty="0"/>
              <a:t>Hertz</a:t>
            </a:r>
            <a:r>
              <a:rPr lang="en-US" sz="1200" dirty="0"/>
              <a:t> </a:t>
            </a:r>
            <a:r>
              <a:rPr lang="en-US" sz="1200" dirty="0">
                <a:solidFill>
                  <a:schemeClr val="bg2"/>
                </a:solidFill>
              </a:rPr>
              <a:t>In the International System of Units, the derived unit of frequency; one (period or cycle of any periodic event) per second. Symbol: Hz</a:t>
            </a:r>
          </a:p>
          <a:p>
            <a:r>
              <a:rPr lang="en-US" sz="1200" dirty="0"/>
              <a:t/>
            </a:r>
            <a:r>
              <a:rPr lang="en-US" sz="1200" dirty="0"/>
              <a:t>interfere</a:t>
            </a:r>
            <a:r>
              <a:rPr lang="en-US" sz="1200" dirty="0"/>
              <a:t> </a:t>
            </a:r>
            <a:r>
              <a:rPr lang="en-US" sz="1200" dirty="0">
                <a:solidFill>
                  <a:schemeClr val="bg2"/>
                </a:solidFill>
              </a:rPr>
              <a:t>(of waves) To be correlated with each other when overlapped or superposed.</a:t>
            </a:r>
          </a:p>
          <a:p>
            <a:r>
              <a:rPr lang="en-US" sz="1200" dirty="0"/>
              <a:t/>
            </a:r>
            <a:r>
              <a:rPr lang="en-US" sz="1200" dirty="0"/>
              <a:t>kelvin</a:t>
            </a:r>
            <a:r>
              <a:rPr lang="en-US" sz="1200" dirty="0"/>
              <a:t> </a:t>
            </a:r>
            <a:r>
              <a:rPr lang="en-US" sz="1200" dirty="0">
                <a:solidFill>
                  <a:schemeClr val="bg2"/>
                </a:solidFill>
              </a:rPr>
              <a:t>in the International System of Units, the base unit of thermodynamic temperature; 1/273.16 of the thermodynamic temperature of the triple point of water; symbolized as K</a:t>
            </a:r>
          </a:p>
          <a:p>
            <a:r>
              <a:rPr lang="en-US" sz="1200" dirty="0"/>
              <a:t/>
            </a:r>
            <a:r>
              <a:rPr lang="en-US" sz="1200" dirty="0"/>
              <a:t>Mach number</a:t>
            </a:r>
            <a:r>
              <a:rPr lang="en-US" sz="1200" dirty="0"/>
              <a:t> </a:t>
            </a:r>
            <a:r>
              <a:rPr lang="en-US" sz="1200" dirty="0">
                <a:solidFill>
                  <a:schemeClr val="bg2"/>
                </a:solidFill>
              </a:rPr>
              <a:t>The ratio of the velocity of a body to that of sound in the surrounding medium.</a:t>
            </a:r>
          </a:p>
          <a:p>
            <a:r>
              <a:rPr lang="en-US" sz="1200" dirty="0"/>
              <a:t/>
            </a:r>
            <a:r>
              <a:rPr lang="en-US" sz="1200" dirty="0"/>
              <a:t>media</a:t>
            </a:r>
            <a:r>
              <a:rPr lang="en-US" sz="1200" dirty="0"/>
              <a:t> </a:t>
            </a:r>
            <a:r>
              <a:rPr lang="en-US" sz="1200" dirty="0">
                <a:solidFill>
                  <a:schemeClr val="bg2"/>
                </a:solidFill>
              </a:rPr>
              <a:t>General term for different types of materials.</a:t>
            </a:r>
          </a:p>
          <a:p>
            <a:r>
              <a:rPr lang="en-US" sz="1200" dirty="0"/>
              <a:t/>
            </a:r>
            <a:r>
              <a:rPr lang="en-US" sz="1200" dirty="0"/>
              <a:t>natural frequency</a:t>
            </a:r>
            <a:r>
              <a:rPr lang="en-US" sz="1200" dirty="0"/>
              <a:t> </a:t>
            </a:r>
            <a:r>
              <a:rPr lang="en-US" sz="1200" dirty="0">
                <a:solidFill>
                  <a:schemeClr val="bg2"/>
                </a:solidFill>
              </a:rPr>
              <a:t>The frequency at which a system vibrates on its own. For a spring (spring constant k) with an object of mass m attached, the natural frequency is given as .</a:t>
            </a:r>
          </a:p>
          <a:p>
            <a:r>
              <a:rPr lang="en-US" sz="1200" dirty="0"/>
              <a:t/>
            </a:r>
            <a:r>
              <a:rPr lang="en-US" sz="1200" dirty="0"/>
              <a:t>nerve impulse</a:t>
            </a:r>
            <a:r>
              <a:rPr lang="en-US" sz="1200" dirty="0"/>
              <a:t> </a:t>
            </a:r>
            <a:r>
              <a:rPr lang="en-US" sz="1200" dirty="0">
                <a:solidFill>
                  <a:schemeClr val="bg2"/>
                </a:solidFill>
              </a:rPr>
              <a:t>the signal transmitted along a nerve fiber, either in response to a stimulus (such as touch, pain, or heat), or as an instruction (such as causing a muscle to contract)</a:t>
            </a:r>
          </a:p>
          <a:p>
            <a:r>
              <a:rPr lang="en-US" sz="1200" dirty="0"/>
              <a:t/>
            </a:r>
            <a:r>
              <a:rPr lang="en-US" sz="1200" dirty="0"/>
              <a:t>neurotransmitter</a:t>
            </a:r>
            <a:r>
              <a:rPr lang="en-US" sz="1200" dirty="0"/>
              <a:t> </a:t>
            </a:r>
            <a:r>
              <a:rPr lang="en-US" sz="1200" dirty="0">
                <a:solidFill>
                  <a:schemeClr val="bg2"/>
                </a:solidFill>
              </a:rPr>
              <a:t>any substance, such as acetylcholine or dopamine, responsible for sending nerve signals across a synapse between two neurons</a:t>
            </a:r>
          </a:p>
          <a:p>
            <a:r>
              <a:rPr lang="en-US" sz="1200" dirty="0"/>
              <a:t/>
            </a:r>
            <a:r>
              <a:rPr lang="en-US" sz="1200" dirty="0"/>
              <a:t>node</a:t>
            </a:r>
            <a:r>
              <a:rPr lang="en-US" sz="1200" dirty="0"/>
              <a:t> </a:t>
            </a:r>
            <a:r>
              <a:rPr lang="en-US" sz="1200" dirty="0" smtClean="0">
                <a:solidFill>
                  <a:schemeClr val="bg2"/>
                </a:solidFill>
              </a:rPr>
              <a:t>Point on a wave where there is no displacement.</a:t>
            </a:r>
            <a:endParaRPr lang="en-US" sz="1200" dirty="0" smtClean="0">
              <a:solidFill>
                <a:schemeClr val="bg2"/>
              </a:solidFil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p:txBody>
          <a:bodyPr/>
          <a:lstStyle/>
          <a:p>
            <a:r>
              <a:rPr lang="en-US" sz="1200" dirty="0" smtClean="0"/>
              <a:t/>
            </a:r>
            <a:r>
              <a:rPr lang="en-US" sz="1200" dirty="0" smtClean="0"/>
              <a:t>node</a:t>
            </a:r>
            <a:r>
              <a:rPr lang="en-US" sz="1200" dirty="0" smtClean="0"/>
              <a:t> </a:t>
            </a:r>
            <a:r>
              <a:rPr lang="en-US" sz="1200" dirty="0" smtClean="0">
                <a:solidFill>
                  <a:schemeClr val="bg2"/>
                </a:solidFill>
              </a:rPr>
              <a:t>Point on a wave where there is no displacement.</a:t>
            </a:r>
          </a:p>
          <a:p>
            <a:r>
              <a:rPr lang="en-US" sz="1200" dirty="0"/>
              <a:t/>
            </a:r>
            <a:r>
              <a:rPr lang="en-US" sz="1200" dirty="0"/>
              <a:t>Objective measurement</a:t>
            </a:r>
            <a:r>
              <a:rPr lang="en-US" sz="1200" dirty="0"/>
              <a:t> </a:t>
            </a:r>
            <a:r>
              <a:rPr lang="en-US" sz="1200" dirty="0">
                <a:solidFill>
                  <a:schemeClr val="bg2"/>
                </a:solidFill>
              </a:rPr>
              <a:t>Taken by tools to gauge accuracy.</a:t>
            </a:r>
          </a:p>
          <a:p>
            <a:r>
              <a:rPr lang="en-US" sz="1200" dirty="0"/>
              <a:t/>
            </a:r>
            <a:r>
              <a:rPr lang="en-US" sz="1200" dirty="0"/>
              <a:t>period</a:t>
            </a:r>
            <a:r>
              <a:rPr lang="en-US" sz="1200" dirty="0"/>
              <a:t> </a:t>
            </a:r>
            <a:r>
              <a:rPr lang="en-US" sz="1200" dirty="0">
                <a:solidFill>
                  <a:schemeClr val="bg2"/>
                </a:solidFill>
              </a:rPr>
              <a:t>The duration of one cycle in a repeating event.</a:t>
            </a:r>
          </a:p>
          <a:p>
            <a:r>
              <a:rPr lang="en-US" sz="1200" dirty="0"/>
              <a:t/>
            </a:r>
            <a:r>
              <a:rPr lang="en-US" sz="1200" dirty="0"/>
              <a:t>phon</a:t>
            </a:r>
            <a:r>
              <a:rPr lang="en-US" sz="1200" dirty="0"/>
              <a:t> </a:t>
            </a:r>
            <a:r>
              <a:rPr lang="en-US" sz="1200" dirty="0">
                <a:solidFill>
                  <a:schemeClr val="bg2"/>
                </a:solidFill>
              </a:rPr>
              <a:t>A unit of apparent loudness, equal in number to the intensity in decibels of a 1,000-hertz tone judged to be as loud as the sound being measured.</a:t>
            </a:r>
          </a:p>
          <a:p>
            <a:r>
              <a:rPr lang="en-US" sz="1200" dirty="0"/>
              <a:t/>
            </a:r>
            <a:r>
              <a:rPr lang="en-US" sz="1200" dirty="0"/>
              <a:t>sonic boom</a:t>
            </a:r>
            <a:r>
              <a:rPr lang="en-US" sz="1200" dirty="0"/>
              <a:t> </a:t>
            </a:r>
            <a:r>
              <a:rPr lang="en-US" sz="1200" dirty="0">
                <a:solidFill>
                  <a:schemeClr val="bg2"/>
                </a:solidFill>
              </a:rPr>
              <a:t>The audible effect of a shock wave in the air, especially one caused by an aircraft flying faster then the speed of sound</a:t>
            </a:r>
          </a:p>
          <a:p>
            <a:r>
              <a:rPr lang="en-US" sz="1200" dirty="0"/>
              <a:t/>
            </a:r>
            <a:r>
              <a:rPr lang="en-US" sz="1200" dirty="0"/>
              <a:t>Subjective measurement</a:t>
            </a:r>
            <a:r>
              <a:rPr lang="en-US" sz="1200" dirty="0"/>
              <a:t> </a:t>
            </a:r>
            <a:r>
              <a:rPr lang="en-US" sz="1200" dirty="0">
                <a:solidFill>
                  <a:schemeClr val="bg2"/>
                </a:solidFill>
              </a:rPr>
              <a:t>Based on a comparison to a previous experience, opinion.</a:t>
            </a:r>
          </a:p>
          <a:p>
            <a:r>
              <a:rPr lang="en-US" sz="1200" dirty="0"/>
              <a:t/>
            </a:r>
            <a:r>
              <a:rPr lang="en-US" sz="1200" dirty="0"/>
              <a:t>superimpose</a:t>
            </a:r>
            <a:r>
              <a:rPr lang="en-US" sz="1200" dirty="0"/>
              <a:t> </a:t>
            </a:r>
            <a:r>
              <a:rPr lang="en-US" sz="1200" dirty="0">
                <a:solidFill>
                  <a:schemeClr val="bg2"/>
                </a:solidFill>
              </a:rPr>
              <a:t>To place an object over another object.</a:t>
            </a:r>
          </a:p>
          <a:p>
            <a:r>
              <a:rPr lang="en-US" sz="1200" dirty="0"/>
              <a:t/>
            </a:r>
            <a:r>
              <a:rPr lang="en-US" sz="1200" dirty="0"/>
              <a:t>superposition</a:t>
            </a:r>
            <a:r>
              <a:rPr lang="en-US" sz="1200" dirty="0"/>
              <a:t> </a:t>
            </a:r>
            <a:r>
              <a:rPr lang="en-US" sz="1200" dirty="0">
                <a:solidFill>
                  <a:schemeClr val="bg2"/>
                </a:solidFill>
              </a:rPr>
              <a:t>The summing of two or more field contributions occupying the same space.</a:t>
            </a:r>
          </a:p>
          <a:p>
            <a:r>
              <a:rPr lang="en-US" sz="1200" dirty="0"/>
              <a:t/>
            </a:r>
            <a:r>
              <a:rPr lang="en-US" sz="1200" dirty="0"/>
              <a:t>The Doppler Effect</a:t>
            </a:r>
            <a:r>
              <a:rPr lang="en-US" sz="1200" dirty="0"/>
              <a:t> </a:t>
            </a:r>
            <a:r>
              <a:rPr lang="en-US" sz="1200" dirty="0">
                <a:solidFill>
                  <a:schemeClr val="bg2"/>
                </a:solidFill>
              </a:rPr>
              <a:t>Apparent change in frequency of a wave when the observer and the source of the wave move relative to each other.</a:t>
            </a:r>
          </a:p>
          <a:p>
            <a:r>
              <a:rPr lang="en-US" sz="1200" dirty="0"/>
              <a:t/>
            </a:r>
            <a:r>
              <a:rPr lang="en-US" sz="1200" dirty="0"/>
              <a:t>transverse wave</a:t>
            </a:r>
            <a:r>
              <a:rPr lang="en-US" sz="1200" dirty="0"/>
              <a:t> </a:t>
            </a:r>
            <a:r>
              <a:rPr lang="en-US" sz="1200" dirty="0">
                <a:solidFill>
                  <a:schemeClr val="bg2"/>
                </a:solidFill>
              </a:rPr>
              <a:t>Any wave in which the direction of disturbance is perpendicular to the direction of travel.</a:t>
            </a:r>
          </a:p>
          <a:p>
            <a:r>
              <a:rPr lang="en-US" sz="1200" dirty="0"/>
              <a:t/>
            </a:r>
            <a:r>
              <a:rPr lang="en-US" sz="1200" dirty="0"/>
              <a:t>wavefront</a:t>
            </a:r>
            <a:r>
              <a:rPr lang="en-US" sz="1200" dirty="0"/>
              <a:t> </a:t>
            </a:r>
            <a:r>
              <a:rPr lang="en-US" sz="1200" dirty="0">
                <a:solidFill>
                  <a:schemeClr val="bg2"/>
                </a:solidFill>
              </a:rPr>
              <a:t>An imaginary surface passing through points of a medium oscillating in phase.</a:t>
            </a: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2"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826592692"/>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Standing Waves in a String</a:t>
            </a:r>
          </a:p>
          <a:p>
            <a:pPr lvl="1"/>
            <a:r>
              <a:rPr lang="en-US" dirty="0" smtClean="0"/>
              <a:t>Vibration, standing waves in a string. The fundamental and the first 6 overtones form a harmonic series.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"Harmonic partials on strings."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http://en.wikipedia.org/wiki/File:Harmonic_partials_on_strings.svg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6cb1c721852069fe6f06d7c60dc27ce}">
                <a14:useLocalDpi xmlns:a14="http://schemas.microsoft.com/office/drawing/2010/main" val="0"/>
              </a:ext>
            </a:extLst>
          </a:blip>
          <a:stretch>
            <a:fillRect/>
          </a:stretch>
        </p:blipFill>
        <p:spPr>
          <a:xfrm>
            <a:off x="2289875" y="533400"/>
            <a:ext cx="456425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Plane Wave</a:t>
            </a:r>
          </a:p>
          <a:p>
            <a:pPr lvl="1"/>
            <a:r>
              <a:rPr lang="en-US" dirty="0" smtClean="0"/>
              <a:t>Plane waves are an infinite number of wavefronts normal to the direction of the propogation.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"Plane Wave 3D Animation 300x216 255Colors."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http://en.wikipedia.org/wiki/File:Plane_Wave_3D_Animation_300x216_255Colors.gif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7786c0c6f58e664f868b0ce16b694c4}">
                <a14:useLocalDpi xmlns:a14="http://schemas.microsoft.com/office/drawing/2010/main" val="0"/>
              </a:ext>
            </a:extLst>
          </a:blip>
          <a:stretch>
            <a:fillRect/>
          </a:stretch>
        </p:blipFill>
        <p:spPr>
          <a:xfrm>
            <a:off x="1555750" y="533400"/>
            <a:ext cx="60325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Frequency</a:t>
            </a:r>
          </a:p>
          <a:p>
            <a:pPr lvl="1"/>
            <a:r>
              <a:rPr lang="en-US" dirty="0" smtClean="0"/>
              <a:t>A sound wave emanates from a source vibrating at a frequency f, propagates at v, and has a wavelength λ.</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Speed of Sound, Frequency, and Wavelength. December 23,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http://cnx.org/content/m42256/latest/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727d520c87e20682a8703463b8eac646}">
                <a14:useLocalDpi xmlns:a14="http://schemas.microsoft.com/office/drawing/2010/main" val="0"/>
              </a:ext>
            </a:extLst>
          </a:blip>
          <a:stretch>
            <a:fillRect/>
          </a:stretch>
        </p:blipFill>
        <p:spPr>
          <a:xfrm>
            <a:off x="594527" y="533400"/>
            <a:ext cx="795494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Sound Intensity</a:t>
            </a:r>
          </a:p>
          <a:p>
            <a:pPr lvl="1"/>
            <a:r>
              <a:rPr lang="en-US" dirty="0" smtClean="0"/>
              <a:t>Graphs of the gauge pressures in two sound waves of different intensities. The more intense sound is produced by a source that has larger-amplitude oscillations and has greater pressure maxima and minima. Because pressures are higher in the greater-intensity sound, it can exert larger forces on the objects it encounters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Sound Intensity and Sound Level. December 24,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http://cnx.org/content/m42257/latest/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f1dbbf1906be96bd3043bd082c550ec}">
                <a14:useLocalDpi xmlns:a14="http://schemas.microsoft.com/office/drawing/2010/main" val="0"/>
              </a:ext>
            </a:extLst>
          </a:blip>
          <a:stretch>
            <a:fillRect/>
          </a:stretch>
        </p:blipFill>
        <p:spPr>
          <a:xfrm>
            <a:off x="2499767" y="533400"/>
            <a:ext cx="414446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Standing Wave on a String</a:t>
            </a:r>
          </a:p>
          <a:p>
            <a:pPr lvl="1"/>
            <a:r>
              <a:rPr lang="en-US" dirty="0" smtClean="0"/>
              <a:t>This is what a standing wave would look like if you were to slow it down. The wave is caused by an incident wave on a string being reflected and then traveling back in the direction it came from. The two waves then meet and interfere with each other causing this phenomenon.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"Standing 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http://en.wikipedia.org/wiki/File:Standing_wave.gif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3fdced3d3c5c2cee60777f414813a9b0}">
                <a14:useLocalDpi xmlns:a14="http://schemas.microsoft.com/office/drawing/2010/main" val="0"/>
              </a:ext>
            </a:extLst>
          </a:blip>
          <a:stretch>
            <a:fillRect/>
          </a:stretch>
        </p:blipFill>
        <p:spPr>
          <a:xfrm>
            <a:off x="266700" y="533400"/>
            <a:ext cx="8610600" cy="2236519"/>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dirty="0"/>
          </a:p>
        </p:txBody>
      </p:sp>
      <p:sp>
        <p:nvSpPr>
          <p:cNvPr id="2" name="Title 1"/>
          <p:cNvSpPr>
            <a:spLocks noGrp="1"/>
          </p:cNvSpPr>
          <p:nvPr>
            <p:ph type="title"/>
          </p:nvPr>
        </p:nvSpPr>
        <p:spPr/>
        <p:txBody>
          <a:bodyPr/>
          <a:lstStyle/>
          <a:p>
            <a:r>
              <a:rPr lang="en-US" smtClean="0"/>
              <a:t>Using Boundless Presentations</a:t>
            </a:r>
            <a:endParaRPr lang="en-US" dirty="0"/>
          </a:p>
        </p:txBody>
      </p:sp>
      <p:sp>
        <p:nvSpPr>
          <p:cNvPr id="23" name="Text Placeholder 22"/>
          <p:cNvSpPr>
            <a:spLocks noGrp="1"/>
          </p:cNvSpPr>
          <p:nvPr>
            <p:ph type="body" sz="quarter" idx="10"/>
          </p:nvPr>
        </p:nvSpPr>
        <p:spPr/>
        <p:txBody>
          <a:bodyPr/>
          <a:lstStyle/>
          <a:p>
            <a:r>
              <a:rPr lang="en-US" dirty="0" smtClean="0"/>
              <a:t>The Appendix</a:t>
            </a:r>
          </a:p>
          <a:p>
            <a:pPr lvl="1"/>
            <a:r>
              <a:rPr lang="en-US" dirty="0" smtClean="0"/>
              <a:t>The appendix is for you to use to add depth and breadth to your lectures. You can simply drag and drop slides from the appendix into the main presentation to make for a richer lecture experience.</a:t>
            </a:r>
            <a:endParaRPr lang="en-US" dirty="0"/>
          </a:p>
        </p:txBody>
      </p:sp>
      <p:sp>
        <p:nvSpPr>
          <p:cNvPr id="4"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5"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7" name="Picture 8"/>
          <p:cNvPicPr>
            <a:picLocks noChangeAspect="1" noChangeArrowheads="1"/>
          </p:cNvPicPr>
          <p:nvPr/>
        </p:nvPicPr>
        <p:blipFill>
          <a:blip r:embed="rId2">
            <a:extLst>
              <a:ext uri="{28A0092B-C50C-407E-A947-70E740481C1C}">
                <a14:useLocalDpi xmlns:a14="http://schemas.microsoft.com/office/drawing/2010/main" val="0"/>
              </a:ext>
            </a:extLst>
          </a:blip>
          <a:srcRect t="598" r="246" b="369"/>
          <a:stretch>
            <a:fillRect/>
          </a:stretch>
        </p:blipFill>
        <p:spPr bwMode="auto">
          <a:xfrm>
            <a:off x="3267075" y="3544887"/>
            <a:ext cx="2571750"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 name="Picture 9"/>
          <p:cNvPicPr>
            <a:picLocks noChangeAspect="1" noChangeArrowheads="1"/>
          </p:cNvPicPr>
          <p:nvPr/>
        </p:nvPicPr>
        <p:blipFill>
          <a:blip r:embed="rId3">
            <a:extLst>
              <a:ext uri="{28A0092B-C50C-407E-A947-70E740481C1C}">
                <a14:useLocalDpi xmlns:a14="http://schemas.microsoft.com/office/drawing/2010/main" val="0"/>
              </a:ext>
            </a:extLst>
          </a:blip>
          <a:srcRect b="1579"/>
          <a:stretch>
            <a:fillRect/>
          </a:stretch>
        </p:blipFill>
        <p:spPr bwMode="auto">
          <a:xfrm>
            <a:off x="3429000" y="1219200"/>
            <a:ext cx="2401888"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2" name="Text Placeholder 10"/>
          <p:cNvSpPr txBox="1">
            <a:spLocks/>
          </p:cNvSpPr>
          <p:nvPr/>
        </p:nvSpPr>
        <p:spPr>
          <a:xfrm>
            <a:off x="6019800" y="3581400"/>
            <a:ext cx="2819400" cy="1828800"/>
          </a:xfrm>
          <a:prstGeom prst="rect">
            <a:avLst/>
          </a:prstGeom>
        </p:spPr>
        <p:txBody>
          <a:bodyPr vert="horz" lIns="0" tIns="0" rIns="0" bIns="0"/>
          <a:lstStyle>
            <a:lvl1pPr marL="342900" indent="-342900" algn="l" rtl="0" eaLnBrk="1" fontAlgn="base" hangingPunct="1">
              <a:spcBef>
                <a:spcPts val="800"/>
              </a:spcBef>
              <a:spcAft>
                <a:spcPct val="0"/>
              </a:spcAft>
              <a:defRPr sz="1400">
                <a:solidFill>
                  <a:schemeClr val="tx2"/>
                </a:solidFill>
                <a:latin typeface="+mn-lt"/>
                <a:ea typeface="+mn-ea"/>
                <a:cs typeface="+mn-cs"/>
                <a:sym typeface="Helvetica Neue" charset="0"/>
              </a:defRPr>
            </a:lvl1pPr>
            <a:lvl2pPr marL="0" indent="0" algn="l" rtl="0" eaLnBrk="1" fontAlgn="base" hangingPunct="1">
              <a:spcBef>
                <a:spcPts val="400"/>
              </a:spcBef>
              <a:spcAft>
                <a:spcPct val="0"/>
              </a:spcAft>
              <a:buClr>
                <a:srgbClr val="828282"/>
              </a:buClr>
              <a:buSzPct val="100000"/>
              <a:buFont typeface="Arial" charset="0"/>
              <a:buNone/>
              <a:defRPr sz="1000">
                <a:solidFill>
                  <a:srgbClr val="828282"/>
                </a:solidFill>
                <a:latin typeface="Arial" charset="0"/>
                <a:ea typeface="+mn-ea"/>
                <a:cs typeface="+mn-cs"/>
                <a:sym typeface="Arial" charset="0"/>
              </a:defRPr>
            </a:lvl2pPr>
            <a:lvl3pPr marL="393700" indent="-127000" algn="l" rtl="0" eaLnBrk="1" fontAlgn="base" hangingPunct="1">
              <a:spcBef>
                <a:spcPts val="600"/>
              </a:spcBef>
              <a:spcAft>
                <a:spcPct val="0"/>
              </a:spcAft>
              <a:buClr>
                <a:srgbClr val="828282"/>
              </a:buClr>
              <a:buSzPct val="100000"/>
              <a:buFont typeface="Helvetica Neue" charset="0"/>
              <a:buChar char="-"/>
              <a:defRPr sz="1200">
                <a:solidFill>
                  <a:srgbClr val="828282"/>
                </a:solidFill>
                <a:latin typeface="+mn-lt"/>
                <a:ea typeface="+mn-ea"/>
                <a:cs typeface="+mn-cs"/>
                <a:sym typeface="Helvetica Neue" charset="0"/>
              </a:defRPr>
            </a:lvl3pPr>
            <a:lvl4pPr marL="1562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4pPr>
            <a:lvl5pPr marL="20193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5pPr>
            <a:lvl6pPr marL="24765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6pPr>
            <a:lvl7pPr marL="29337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7pPr>
            <a:lvl8pPr marL="33909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8pPr>
            <a:lvl9pPr marL="3848100" indent="-228600" algn="l" rtl="0" eaLnBrk="1" fontAlgn="base" hangingPunct="1">
              <a:spcBef>
                <a:spcPts val="500"/>
              </a:spcBef>
              <a:spcAft>
                <a:spcPct val="0"/>
              </a:spcAft>
              <a:buClr>
                <a:srgbClr val="353535"/>
              </a:buClr>
              <a:buSzPct val="100000"/>
              <a:buFont typeface="Arial" charset="0"/>
              <a:buChar char="»"/>
              <a:defRPr sz="2000">
                <a:solidFill>
                  <a:schemeClr val="tx1"/>
                </a:solidFill>
                <a:latin typeface="Arial" charset="0"/>
                <a:ea typeface="+mn-ea"/>
                <a:cs typeface="+mn-cs"/>
                <a:sym typeface="Arial" charset="0"/>
              </a:defRPr>
            </a:lvl9pPr>
          </a:lstStyle>
          <a:p>
            <a:r>
              <a:rPr lang="en-US" dirty="0" smtClean="0"/>
              <a:t>Free to edit, share, and copy</a:t>
            </a:r>
          </a:p>
          <a:p>
            <a:pPr lvl="1">
              <a:lnSpc>
                <a:spcPct val="110000"/>
              </a:lnSpc>
            </a:pPr>
            <a:r>
              <a:rPr lang="en-US" dirty="0" smtClean="0"/>
              <a:t>Feel free to edit, share, and make as many copies of the Boundless presentations as you like. We encourage you to take these presentations and make them your own.</a:t>
            </a:r>
            <a:endParaRPr lang="en-US" dirty="0"/>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extBox 16"/>
          <p:cNvSpPr txBox="1"/>
          <p:nvPr/>
        </p:nvSpPr>
        <p:spPr>
          <a:xfrm>
            <a:off x="228600" y="304800"/>
            <a:ext cx="2590800" cy="2784353"/>
          </a:xfrm>
          <a:prstGeom prst="rect">
            <a:avLst/>
          </a:prstGeom>
          <a:noFill/>
        </p:spPr>
        <p:txBody>
          <a:bodyPr wrap="square" lIns="0" tIns="0" rIns="0" bIns="0" rtlCol="0">
            <a:spAutoFit/>
          </a:bodyPr>
          <a:lstStyle/>
          <a:p>
            <a:pPr algn="l"/>
            <a:r>
              <a:rPr lang="en-US" sz="1800" dirty="0" smtClean="0">
                <a:solidFill>
                  <a:schemeClr val="bg1"/>
                </a:solidFill>
                <a:latin typeface="Arial"/>
                <a:cs typeface="Arial"/>
              </a:rPr>
              <a:t>Boundless Teaching Platform</a:t>
            </a:r>
          </a:p>
          <a:p>
            <a:pPr algn="l">
              <a:lnSpc>
                <a:spcPct val="110000"/>
              </a:lnSpc>
              <a:spcBef>
                <a:spcPts val="800"/>
              </a:spcBef>
            </a:pPr>
            <a:r>
              <a:rPr lang="en-US" sz="800" dirty="0">
                <a:solidFill>
                  <a:srgbClr val="FFFFFF"/>
                </a:solidFill>
                <a:latin typeface="Arial" charset="0"/>
                <a:ea typeface="ＭＳ Ｐゴシック" charset="0"/>
                <a:sym typeface="Helvetica Neue" charset="0"/>
              </a:rPr>
              <a:t>Boundless empowers educators to engage their students with affordable, customizable textbooks and intuitive teaching tools. The free Boundless Teaching Platform gives educators the ability to customize textbooks in more than 20 subjects that align to hundreds of popular titles. Get started by using high quality Boundless books, or make switching to our platform easier by building from Boundless content pre-organized to match the assigned textbook. This platform gives educators the tools they need to assign readings and assessments, monitor student activity, and lead their classes with pre-made teaching resources.</a:t>
            </a:r>
          </a:p>
          <a:p>
            <a:pPr algn="l">
              <a:spcBef>
                <a:spcPts val="800"/>
              </a:spcBef>
            </a:pPr>
            <a:r>
              <a:rPr lang="en-US" sz="800" dirty="0">
                <a:solidFill>
                  <a:srgbClr val="FFFFFF"/>
                </a:solidFill>
                <a:latin typeface="Helvetica Neue" charset="0"/>
                <a:ea typeface="ＭＳ Ｐゴシック" charset="0"/>
                <a:sym typeface="Helvetica Neue" charset="0"/>
              </a:rPr>
              <a:t>Get started now at:</a:t>
            </a:r>
          </a:p>
          <a:p>
            <a:pPr algn="l"/>
            <a:endParaRPr lang="en-US" sz="1800" dirty="0">
              <a:solidFill>
                <a:schemeClr val="bg1"/>
              </a:solidFill>
              <a:latin typeface="Arial"/>
              <a:cs typeface="Arial"/>
            </a:endParaRPr>
          </a:p>
        </p:txBody>
      </p:sp>
      <p:sp>
        <p:nvSpPr>
          <p:cNvPr id="19" name="TextBox 18"/>
          <p:cNvSpPr txBox="1"/>
          <p:nvPr/>
        </p:nvSpPr>
        <p:spPr>
          <a:xfrm>
            <a:off x="228600" y="5867400"/>
            <a:ext cx="2590800" cy="340606"/>
          </a:xfrm>
          <a:prstGeom prst="rect">
            <a:avLst/>
          </a:prstGeom>
          <a:noFill/>
        </p:spPr>
        <p:txBody>
          <a:bodyPr wrap="square" lIns="0" tIns="0" rIns="0" bIns="0" rtlCol="0">
            <a:spAutoFit/>
          </a:bodyPr>
          <a:lstStyle/>
          <a:p>
            <a:pPr algn="l">
              <a:lnSpc>
                <a:spcPct val="110000"/>
              </a:lnSpc>
              <a:spcBef>
                <a:spcPts val="800"/>
              </a:spcBef>
            </a:pPr>
            <a:r>
              <a:rPr lang="en-US" sz="800" dirty="0" smtClean="0">
                <a:solidFill>
                  <a:srgbClr val="FFFFFF"/>
                </a:solidFill>
                <a:latin typeface="Arial" charset="0"/>
                <a:ea typeface="ＭＳ Ｐゴシック" charset="0"/>
                <a:sym typeface="Helvetica Neue" charset="0"/>
              </a:rPr>
              <a:t>If you have any questions or problems please email:</a:t>
            </a:r>
          </a:p>
          <a:p>
            <a:pPr algn="l">
              <a:lnSpc>
                <a:spcPct val="80000"/>
              </a:lnSpc>
              <a:spcBef>
                <a:spcPts val="800"/>
              </a:spcBef>
            </a:pPr>
            <a:r>
              <a:rPr lang="en-US" sz="800" dirty="0" err="1" smtClean="0">
                <a:solidFill>
                  <a:srgbClr val="FFFFFF"/>
                </a:solidFill>
                <a:latin typeface="Arial" charset="0"/>
                <a:ea typeface="ＭＳ Ｐゴシック" charset="0"/>
                <a:cs typeface="Arial"/>
                <a:sym typeface="Helvetica Neue" charset="0"/>
                <a:hlinkClick r:id="rId6"/>
              </a:rPr>
              <a:t>educators@boundless.com</a:t>
            </a:r>
            <a:endParaRPr lang="en-US" sz="1800" dirty="0">
              <a:solidFill>
                <a:schemeClr val="bg1"/>
              </a:solidFill>
              <a:latin typeface="Arial"/>
              <a:cs typeface="Arial"/>
            </a:endParaRPr>
          </a:p>
        </p:txBody>
      </p:sp>
      <p:sp>
        <p:nvSpPr>
          <p:cNvPr id="3" name="TextBox 2"/>
          <p:cNvSpPr txBox="1"/>
          <p:nvPr/>
        </p:nvSpPr>
        <p:spPr>
          <a:xfrm>
            <a:off x="228600" y="2819400"/>
            <a:ext cx="2590800" cy="123111"/>
          </a:xfrm>
          <a:prstGeom prst="rect">
            <a:avLst/>
          </a:prstGeom>
          <a:noFill/>
        </p:spPr>
        <p:txBody>
          <a:bodyPr wrap="square" lIns="0" tIns="0" rIns="0" bIns="0" rtlCol="0">
            <a:spAutoFit/>
          </a:bodyPr>
          <a:lstStyle/>
          <a:p>
            <a:pPr algn="l"/>
            <a:r>
              <a:rPr lang="en-US" sz="800" dirty="0" smtClean="0">
                <a:latin typeface="Arial"/>
                <a:cs typeface="Arial"/>
                <a:hlinkClick r:id="rId7"/>
              </a:rPr>
              <a:t>http://</a:t>
            </a:r>
            <a:r>
              <a:rPr lang="en-US" sz="800" dirty="0" err="1" smtClean="0">
                <a:latin typeface="Arial"/>
                <a:cs typeface="Arial"/>
                <a:hlinkClick r:id="rId7"/>
              </a:rPr>
              <a:t>boundless.com</a:t>
            </a:r>
            <a:r>
              <a:rPr lang="en-US" sz="800" dirty="0" smtClean="0">
                <a:latin typeface="Arial"/>
                <a:cs typeface="Arial"/>
                <a:hlinkClick r:id="rId7"/>
              </a:rPr>
              <a:t>/teaching-platform</a:t>
            </a:r>
            <a:endParaRPr lang="en-US" sz="800" dirty="0">
              <a:latin typeface="Arial"/>
              <a:cs typeface="Arial"/>
            </a:endParaRPr>
          </a:p>
        </p:txBody>
      </p:sp>
    </p:spTree>
    <p:extLst>
      <p:ext uri="{BB962C8B-B14F-4D97-AF65-F5344CB8AC3E}">
        <p14:creationId xmlns:p14="http://schemas.microsoft.com/office/powerpoint/2010/main" val="3377858826"/>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Fixed End Reflection</a:t>
            </a:r>
          </a:p>
          <a:p>
            <a:pPr lvl="1"/>
            <a:r>
              <a:rPr lang="en-US" dirty="0" smtClean="0"/>
              <a:t>When a transverse wave meets a fixed end, the wave is reflected, but inverted.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February 2,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76a4d661e4f0d37c6f164e31c561489}">
                <a14:useLocalDpi xmlns:a14="http://schemas.microsoft.com/office/drawing/2010/main" val="0"/>
              </a:ext>
            </a:extLst>
          </a:blip>
          <a:stretch>
            <a:fillRect/>
          </a:stretch>
        </p:blipFill>
        <p:spPr>
          <a:xfrm>
            <a:off x="266700" y="533400"/>
            <a:ext cx="8610600" cy="267724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Standing Wave in Air Column</a:t>
            </a:r>
          </a:p>
          <a:p>
            <a:pPr lvl="1"/>
            <a:r>
              <a:rPr lang="en-US" dirty="0" smtClean="0"/>
              <a:t>The same standing wave is created in the tube by a vibration introduced near its closed end.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Sound Interference and Resonance: Standing Waves in Air Columns. February 23,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http://cnx.org/content/m42296/latest/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8849ebf8d75e170f5e979d5275e40ae9}">
                <a14:useLocalDpi xmlns:a14="http://schemas.microsoft.com/office/drawing/2010/main" val="0"/>
              </a:ext>
            </a:extLst>
          </a:blip>
          <a:stretch>
            <a:fillRect/>
          </a:stretch>
        </p:blipFill>
        <p:spPr>
          <a:xfrm>
            <a:off x="1564105" y="533400"/>
            <a:ext cx="601578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Frequency Animation</a:t>
            </a:r>
          </a:p>
          <a:p>
            <a:pPr lvl="1"/>
            <a:r>
              <a:rPr lang="en-US" dirty="0" smtClean="0"/>
              <a:t>Three flashing lights, from lowest frequency (top) to highest frequency (bottom). f is the frequency in hertz (Hz); or the number of cycles per second. T is the period in seconds (s); or the number of seconds per cycle. T and f are reciprocals.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"FrequencyAnimation."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http://en.wikipedia.org/wiki/File:FrequencyAnimation.gif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5cc8cbd6d607c8277c03f0178c1c70d}">
                <a14:useLocalDpi xmlns:a14="http://schemas.microsoft.com/office/drawing/2010/main" val="0"/>
              </a:ext>
            </a:extLst>
          </a:blip>
          <a:stretch>
            <a:fillRect/>
          </a:stretch>
        </p:blipFill>
        <p:spPr>
          <a:xfrm>
            <a:off x="3268980" y="533400"/>
            <a:ext cx="260604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Sonic Boom Gif</a:t>
            </a:r>
          </a:p>
          <a:p>
            <a:pPr lvl="1"/>
            <a:r>
              <a:rPr lang="en-US" dirty="0" smtClean="0"/>
              <a:t>The sound source has now broken through the sound speed barrier, and is traveling at 1.4 times the speed of sound, (Mach 1.4). Since the source is moving faster (with a speed ) than the sound waves it creates, it actually leads the advancing wavefront. The sound source will pass by a stationary observer (with a speed ) before the observer actually hears the sound it creates.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"Sonic boom."</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http://en.wikipedia.org/wiki/Sonic_boom</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06ed88c4b23ed4190d6929a082ad30a}">
                <a14:useLocalDpi xmlns:a14="http://schemas.microsoft.com/office/drawing/2010/main" val="0"/>
              </a:ext>
            </a:extLst>
          </a:blip>
          <a:stretch>
            <a:fillRect/>
          </a:stretch>
        </p:blipFill>
        <p:spPr>
          <a:xfrm>
            <a:off x="2380376" y="533400"/>
            <a:ext cx="4383247"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Sound Frequencies</a:t>
            </a:r>
          </a:p>
          <a:p>
            <a:pPr lvl="1"/>
            <a:r>
              <a:rPr lang="en-US" dirty="0" smtClean="0"/>
              <a:t>The quality of a tone depends on its mixture of harmonics.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"Free High School Science Texts Project, The Physics of Musics: Resonance and Sound Quality. December 23,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http://cnx.org/content/m39050/latest/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9c5c158634ecc63bd3f5873968d0167}">
                <a14:useLocalDpi xmlns:a14="http://schemas.microsoft.com/office/drawing/2010/main" val="0"/>
              </a:ext>
            </a:extLst>
          </a:blip>
          <a:stretch>
            <a:fillRect/>
          </a:stretch>
        </p:blipFill>
        <p:spPr>
          <a:xfrm>
            <a:off x="3290562" y="533400"/>
            <a:ext cx="256287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Huygen-Fresnel Principle</a:t>
            </a:r>
          </a:p>
          <a:p>
            <a:pPr lvl="1"/>
            <a:r>
              <a:rPr lang="en-US" dirty="0" smtClean="0"/>
              <a:t>The Huygen-Fresnel Principle uses the law of refraction. Each point on the wave produces waves which interfere with each other either constructively or destructively.</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"Refraction on an aperture - Huygens-Fresnel principle."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http://en.wikipedia.org/wiki/File:Refraction_on_an_aperture_-_Huygens-Fresnel_principle.svg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e060d67aa7f14edbda03a2c3e66f784b}">
                <a14:useLocalDpi xmlns:a14="http://schemas.microsoft.com/office/drawing/2010/main" val="0"/>
              </a:ext>
            </a:extLst>
          </a:blip>
          <a:stretch>
            <a:fillRect/>
          </a:stretch>
        </p:blipFill>
        <p:spPr>
          <a:xfrm>
            <a:off x="1178719" y="533400"/>
            <a:ext cx="678656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Breaking the Sound Barrier</a:t>
            </a:r>
          </a:p>
          <a:p>
            <a:pPr lvl="1"/>
            <a:r>
              <a:rPr lang="en-US" dirty="0" smtClean="0"/>
              <a:t>This familiar image is of a plane that is moving faster than the speed of sound.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"FA-18 Hornet breaking sound barrier (7 July 1999) - filtered."</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http://en.wikipedia.org/wiki/File:FA-18_Hornet_breaking_sound_barrier_(7_July_1999)_-_filtered.jpg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1cd36e08be73a7eca72f586d98a8bc5}">
                <a14:useLocalDpi xmlns:a14="http://schemas.microsoft.com/office/drawing/2010/main" val="0"/>
              </a:ext>
            </a:extLst>
          </a:blip>
          <a:stretch>
            <a:fillRect/>
          </a:stretch>
        </p:blipFill>
        <p:spPr>
          <a:xfrm>
            <a:off x="1528854" y="533400"/>
            <a:ext cx="608629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Faster than the Speed of Sound</a:t>
            </a:r>
          </a:p>
          <a:p>
            <a:pPr lvl="1"/>
            <a:r>
              <a:rPr lang="en-US" dirty="0" smtClean="0"/>
              <a:t>This is a jet that is just about to break the sound barrier.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"FA-18 Hornet breaking sound barrier (7 July 1999) - filtered."</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Public domain</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http://en.wikipedia.org/wiki/File:FA-18_Hornet_breaking_sound_barrier_(7_July_1999)_-_filtered.jpg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1cd36e08be73a7eca72f586d98a8bc5}">
                <a14:useLocalDpi xmlns:a14="http://schemas.microsoft.com/office/drawing/2010/main" val="0"/>
              </a:ext>
            </a:extLst>
          </a:blip>
          <a:stretch>
            <a:fillRect/>
          </a:stretch>
        </p:blipFill>
        <p:spPr>
          <a:xfrm>
            <a:off x="1528854" y="533400"/>
            <a:ext cx="608629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Doppler Effect</a:t>
            </a:r>
          </a:p>
          <a:p>
            <a:pPr lvl="1"/>
            <a:r>
              <a:rPr lang="en-US" dirty="0" smtClean="0"/>
              <a:t>The same sound source is radiating sound waves at a constant frequency in the same medium. However, now the sound source is moving to the right with a speed υs = 0.7 c (Mach 0.7). The wave-fronts are produced with the same frequency as before. However, since the source is moving, the centre of each new wavefront is now slightly displaced to the right. As a result, the wave-fronts begin to bunch up on the right side (in front of) and spread further apart on the left side (behind) of the source.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"Dopplereffectsourcemovingrightatmach0.7."</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http://en.wikipedia.org/wiki/File:Dopplereffectsourcemovingrightatmach0.7.gif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40fcbd1fabc8b1af06c9e7dea1d255e}">
                <a14:useLocalDpi xmlns:a14="http://schemas.microsoft.com/office/drawing/2010/main" val="0"/>
              </a:ext>
            </a:extLst>
          </a:blip>
          <a:stretch>
            <a:fillRect/>
          </a:stretch>
        </p:blipFill>
        <p:spPr>
          <a:xfrm>
            <a:off x="2382050" y="533400"/>
            <a:ext cx="437989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Superposition of Non-Identical Waves</a:t>
            </a:r>
          </a:p>
          <a:p>
            <a:pPr lvl="1"/>
            <a:r>
              <a:rPr lang="en-US" dirty="0" smtClean="0"/>
              <a:t>Superposition of non-identical waves exhibits both constructive and destructive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January 16, 2015."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cb4e07880f6d636d3edc72626d220b58}">
                <a14:useLocalDpi xmlns:a14="http://schemas.microsoft.com/office/drawing/2010/main" val="0"/>
              </a:ext>
            </a:extLst>
          </a:blip>
          <a:stretch>
            <a:fillRect/>
          </a:stretch>
        </p:blipFill>
        <p:spPr>
          <a:xfrm>
            <a:off x="2211457" y="533400"/>
            <a:ext cx="472108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oundlessHQ_sma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048000" cy="6464300"/>
          </a:xfrm>
          <a:prstGeom prst="rect">
            <a:avLst/>
          </a:prstGeom>
        </p:spPr>
      </p:pic>
      <p:sp>
        <p:nvSpPr>
          <p:cNvPr id="16" name="Text Placeholder 15"/>
          <p:cNvSpPr>
            <a:spLocks noGrp="1"/>
          </p:cNvSpPr>
          <p:nvPr>
            <p:ph type="body" sz="quarter" idx="10"/>
          </p:nvPr>
        </p:nvSpPr>
        <p:spPr/>
        <p:txBody>
          <a:bodyPr/>
          <a:lstStyle/>
          <a:p>
            <a:pPr>
              <a:lnSpc>
                <a:spcPct val="110000"/>
              </a:lnSpc>
            </a:pPr>
            <a:r>
              <a:rPr lang="en-US" dirty="0" smtClean="0"/>
              <a:t>Boundless is an innovative technology company making education more affordable and accessible for students everywhere. The company creates the world’s best open educational content in 20+ subjects that align to more than 1,000 popular college textbooks. Boundless integrates learning technology into all its premium books to help students study more efficiently at a fraction of the cost of traditional textbooks. The company also empowers educators to engage their students more effectively through customizable books and intuitive teaching tools as part of the Boundless Teaching Platform. More than 2 million learners access Boundless free and premium content each month across the company’s wide distribution platforms, including its website, </a:t>
            </a:r>
            <a:r>
              <a:rPr lang="en-US" dirty="0" err="1" smtClean="0"/>
              <a:t>iOS</a:t>
            </a:r>
            <a:r>
              <a:rPr lang="en-US" dirty="0" smtClean="0"/>
              <a:t> apps, Kindle books, and </a:t>
            </a:r>
            <a:r>
              <a:rPr lang="en-US" dirty="0" err="1" smtClean="0"/>
              <a:t>iBooks</a:t>
            </a:r>
            <a:r>
              <a:rPr lang="en-US" dirty="0" smtClean="0"/>
              <a:t>. To get started learning or teaching with Boundless, visit </a:t>
            </a:r>
            <a:r>
              <a:rPr lang="en-US" dirty="0" smtClean="0">
                <a:hlinkClick r:id="rId3"/>
              </a:rPr>
              <a:t>boundless.com</a:t>
            </a:r>
            <a:r>
              <a:rPr lang="en-US" dirty="0" smtClean="0"/>
              <a:t>.</a:t>
            </a:r>
            <a:endParaRPr lang="en-US" dirty="0"/>
          </a:p>
        </p:txBody>
      </p:sp>
      <p:sp>
        <p:nvSpPr>
          <p:cNvPr id="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3429000" y="762000"/>
            <a:ext cx="54943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0" name="Rectangle 9"/>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Title 16"/>
          <p:cNvSpPr>
            <a:spLocks noGrp="1"/>
          </p:cNvSpPr>
          <p:nvPr>
            <p:ph type="title"/>
          </p:nvPr>
        </p:nvSpPr>
        <p:spPr/>
        <p:txBody>
          <a:bodyPr/>
          <a:lstStyle/>
          <a:p>
            <a:r>
              <a:rPr lang="en-US" dirty="0" smtClean="0"/>
              <a:t>About Boundless</a:t>
            </a:r>
            <a:endParaRPr lang="en-US" dirty="0"/>
          </a:p>
        </p:txBody>
      </p:sp>
    </p:spTree>
    <p:extLst>
      <p:ext uri="{BB962C8B-B14F-4D97-AF65-F5344CB8AC3E}">
        <p14:creationId xmlns:p14="http://schemas.microsoft.com/office/powerpoint/2010/main" val="1703359636"/>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Superposition</a:t>
            </a:r>
          </a:p>
          <a:p>
            <a:pPr lvl="1"/>
            <a:r>
              <a:rPr lang="en-US" dirty="0" smtClean="0"/>
              <a:t>Superposition is when two waves add together. In this figure, the two waves add together and cancel out leaving no wave. This is destructive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January 16, 2015."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165aa10655783f62a6ec38389ed197a}">
                <a14:useLocalDpi xmlns:a14="http://schemas.microsoft.com/office/drawing/2010/main" val="0"/>
              </a:ext>
            </a:extLst>
          </a:blip>
          <a:stretch>
            <a:fillRect/>
          </a:stretch>
        </p:blipFill>
        <p:spPr>
          <a:xfrm>
            <a:off x="1040780" y="533400"/>
            <a:ext cx="706243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Spherical Wave</a:t>
            </a:r>
          </a:p>
          <a:p>
            <a:pPr lvl="1"/>
            <a:r>
              <a:rPr lang="en-US" dirty="0" smtClean="0"/>
              <a:t>When waves are produced from a point source, they are spherical waves.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"Spherical Wave."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http://en.wikipedia.org/wiki/File:Spherical_Wave.gif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6f71d2fb6793c5aca428f47aefbbb29}">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Damping</a:t>
            </a:r>
          </a:p>
          <a:p>
            <a:pPr lvl="1"/>
            <a:r>
              <a:rPr lang="en-US" dirty="0" smtClean="0"/>
              <a:t>The amplitude of a harmonic oscillator is a function of the frequency of the driving force. The curves represent the same oscillator with the same natural frequency but with different amounts of damping. Resonance occurs when the driving frequency equals the natural frequency, and the greatest response is for the least amount of damping. The narrowest response is also for the least amount of damping.</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Forced Oscillations and Resonance. February 23,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110268d1477f88a955266bc80c76450}">
                <a14:useLocalDpi xmlns:a14="http://schemas.microsoft.com/office/drawing/2010/main" val="0"/>
              </a:ext>
            </a:extLst>
          </a:blip>
          <a:stretch>
            <a:fillRect/>
          </a:stretch>
        </p:blipFill>
        <p:spPr>
          <a:xfrm>
            <a:off x="1586845" y="533400"/>
            <a:ext cx="597030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An Air column in a tube closed at one end</a:t>
            </a:r>
          </a:p>
          <a:p>
            <a:pPr lvl="1"/>
            <a:r>
              <a:rPr lang="en-US" dirty="0" smtClean="0"/>
              <a:t>The fundamental and three lowest overtones for a tube closed at one end. All have maximum air displacements at the open end and none at the closed end.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Sound Interference and Resonance: Standing Waves in Air Columns. December 23,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http://cnx.org/content/m42296/latest/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e9330fca4248a36b41438a64e999039}">
                <a14:useLocalDpi xmlns:a14="http://schemas.microsoft.com/office/drawing/2010/main" val="0"/>
              </a:ext>
            </a:extLst>
          </a:blip>
          <a:stretch>
            <a:fillRect/>
          </a:stretch>
        </p:blipFill>
        <p:spPr>
          <a:xfrm>
            <a:off x="266700" y="533400"/>
            <a:ext cx="8610600" cy="225355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Human Ear</a:t>
            </a:r>
          </a:p>
          <a:p>
            <a:pPr lvl="1"/>
            <a:r>
              <a:rPr lang="en-US" dirty="0" smtClean="0"/>
              <a:t>A detailed diagram of the human ear.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Sound - Grade 11. December 24, 2012."</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http://cnx.org/content/m32834/latest/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451543ba8311b96ad11eca4d4f38e195}">
                <a14:useLocalDpi xmlns:a14="http://schemas.microsoft.com/office/drawing/2010/main" val="0"/>
              </a:ext>
            </a:extLst>
          </a:blip>
          <a:stretch>
            <a:fillRect/>
          </a:stretch>
        </p:blipFill>
        <p:spPr>
          <a:xfrm>
            <a:off x="1718982" y="533400"/>
            <a:ext cx="570603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Doppler Effect</a:t>
            </a:r>
          </a:p>
          <a:p>
            <a:pPr lvl="1"/>
            <a:r>
              <a:rPr lang="en-US" dirty="0" smtClean="0"/>
              <a:t>The same sound source is radiating sound waves at a constant frequency in the same medium. However, now the sound source is moving to the right with a speed υs = 0.7 c (Mach 0.7). The wave-fronts are produced with the same frequency as before. However, since the source is moving, the centre of each new wavefront is now slightly displaced to the right. As a result, the wave-fronts begin to bunch up on the right side (in front of) and spread further apart on the left side (behind) of the source.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"Dopplereffectsourcemovingrightatmach0.7."</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http://en.wikipedia.org/wiki/File:Dopplereffectsourcemovingrightatmach0.7.gif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40fcbd1fabc8b1af06c9e7dea1d255e}">
                <a14:useLocalDpi xmlns:a14="http://schemas.microsoft.com/office/drawing/2010/main" val="0"/>
              </a:ext>
            </a:extLst>
          </a:blip>
          <a:stretch>
            <a:fillRect/>
          </a:stretch>
        </p:blipFill>
        <p:spPr>
          <a:xfrm>
            <a:off x="2382050" y="533400"/>
            <a:ext cx="437989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Sonic Boom</a:t>
            </a:r>
          </a:p>
          <a:p>
            <a:pPr lvl="1"/>
            <a:r>
              <a:rPr lang="en-US" dirty="0" smtClean="0"/>
              <a:t>A sonic boom produced by an aircraft moving at M=2.92, calculated from the cone angle of 20 degrees. An observer hears the boom when the shock wave, on the edges of the cone, crosses his or her location</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"Sonic boom."</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GNU FDL</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http://en.wikipedia.org/wiki/File:Sonic_boom.svg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fc0ec841aa6391c973636af626494fb}">
                <a14:useLocalDpi xmlns:a14="http://schemas.microsoft.com/office/drawing/2010/main" val="0"/>
              </a:ext>
            </a:extLst>
          </a:blip>
          <a:stretch>
            <a:fillRect/>
          </a:stretch>
        </p:blipFill>
        <p:spPr>
          <a:xfrm>
            <a:off x="1136955" y="533400"/>
            <a:ext cx="687008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Free End Reflection</a:t>
            </a:r>
          </a:p>
          <a:p>
            <a:pPr lvl="1"/>
            <a:r>
              <a:rPr lang="en-US" dirty="0" smtClean="0"/>
              <a:t>The wave is reflected, but unlike a transverse wave with a fixed end, it is not inverted.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"Rory Adams (Free High School Science Texts Project), Mark Horner, and Heather Williams, Transverse Waves - Grade 10. February 2,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http://cnx.org/content/m32635/latest/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f28e7e809f19ee3f09cf1c56dca3a20}">
                <a14:useLocalDpi xmlns:a14="http://schemas.microsoft.com/office/drawing/2010/main" val="0"/>
              </a:ext>
            </a:extLst>
          </a:blip>
          <a:stretch>
            <a:fillRect/>
          </a:stretch>
        </p:blipFill>
        <p:spPr>
          <a:xfrm>
            <a:off x="266700" y="533400"/>
            <a:ext cx="8610600" cy="2738098"/>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Interference</a:t>
            </a:r>
          </a:p>
          <a:p>
            <a:pPr lvl="1"/>
            <a:r>
              <a:rPr lang="en-US" dirty="0" smtClean="0"/>
              <a:t>Two overlapping waves exhibit interference.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"Interference."</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http://en.wikipedia.org/wiki/Interference</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a079011e7bee183ac7ce04a79c8834a5}">
                <a14:useLocalDpi xmlns:a14="http://schemas.microsoft.com/office/drawing/2010/main" val="0"/>
              </a:ext>
            </a:extLst>
          </a:blip>
          <a:stretch>
            <a:fillRect/>
          </a:stretch>
        </p:blipFill>
        <p:spPr>
          <a:xfrm>
            <a:off x="2096487" y="533400"/>
            <a:ext cx="4951025"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Beat Frequency</a:t>
            </a:r>
          </a:p>
          <a:p>
            <a:pPr lvl="1"/>
            <a:r>
              <a:rPr lang="en-US" dirty="0" smtClean="0"/>
              <a:t>Beats are produced by the superposition of two waves of slightly different frequencies but identical amplitudes.The waves alternate in time between constructive interference and destructive interference, giving the resulting wave a time-varying amplitude.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February 9,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http://cnx.org/content/m42249/latest/Figure_17_10_08a.jpg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f5298409172f97ccd929f456c973444c}">
                <a14:useLocalDpi xmlns:a14="http://schemas.microsoft.com/office/drawing/2010/main" val="0"/>
              </a:ext>
            </a:extLst>
          </a:blip>
          <a:stretch>
            <a:fillRect/>
          </a:stretch>
        </p:blipFill>
        <p:spPr>
          <a:xfrm>
            <a:off x="266700" y="533400"/>
            <a:ext cx="8610600" cy="244049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AutoShape 1"/>
          <p:cNvSpPr>
            <a:spLocks/>
          </p:cNvSpPr>
          <p:nvPr/>
        </p:nvSpPr>
        <p:spPr bwMode="auto">
          <a:xfrm>
            <a:off x="0" y="0"/>
            <a:ext cx="3048000" cy="6858000"/>
          </a:xfrm>
          <a:prstGeom prst="roundRect">
            <a:avLst>
              <a:gd name="adj" fmla="val 755"/>
            </a:avLst>
          </a:prstGeom>
          <a:solidFill>
            <a:schemeClr val="accent1"/>
          </a:solidFill>
          <a:ln w="6350">
            <a:solidFill>
              <a:srgbClr val="C5C5C5"/>
            </a:solidFill>
            <a:miter lim="800000"/>
            <a:headEnd/>
            <a:tailEnd/>
          </a:ln>
        </p:spPr>
        <p:txBody>
          <a:bodyPr lIns="0" tIns="0" rIns="0" bIns="0"/>
          <a:lstStyle/>
          <a:p>
            <a:endParaRPr lang="en-US"/>
          </a:p>
        </p:txBody>
      </p:sp>
      <p:sp>
        <p:nvSpPr>
          <p:cNvPr id="13314"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sp>
        <p:nvSpPr>
          <p:cNvPr id="13315" name="Rectangle 3"/>
          <p:cNvSpPr>
            <a:spLocks/>
          </p:cNvSpPr>
          <p:nvPr/>
        </p:nvSpPr>
        <p:spPr bwMode="auto">
          <a:xfrm>
            <a:off x="9829800" y="4043363"/>
            <a:ext cx="4483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a:tailEnd/>
              </a14:hiddenLine>
            </a:ext>
          </a:extLst>
        </p:spPr>
        <p:txBody>
          <a:bodyPr lIns="38100" tIns="38100" rIns="38100" bIns="38100" anchor="ctr"/>
          <a:lstStyle/>
          <a:p>
            <a:pPr algn="r"/>
            <a:r>
              <a:rPr lang="en-US" sz="1000">
                <a:solidFill>
                  <a:srgbClr val="A0A0A0"/>
                </a:solidFill>
                <a:latin typeface="Arial" charset="0"/>
                <a:ea typeface="ＭＳ Ｐゴシック" charset="0"/>
                <a:sym typeface="Arial" charset="0"/>
              </a:rPr>
              <a:t>]</a:t>
            </a:r>
          </a:p>
        </p:txBody>
      </p:sp>
      <p:sp>
        <p:nvSpPr>
          <p:cNvPr id="13316"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7"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318"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pic>
        <p:nvPicPr>
          <p:cNvPr id="1331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320" name="Rectangle 10"/>
          <p:cNvSpPr>
            <a:spLocks/>
          </p:cNvSpPr>
          <p:nvPr/>
        </p:nvSpPr>
        <p:spPr bwMode="auto">
          <a:xfrm>
            <a:off x="203200" y="6096000"/>
            <a:ext cx="26543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r>
              <a:rPr lang="en-US" sz="800" u="sng" dirty="0" smtClean="0">
                <a:solidFill>
                  <a:srgbClr val="FFFFFF"/>
                </a:solidFill>
                <a:latin typeface="Arial"/>
                <a:ea typeface="ＭＳ Ｐゴシック" charset="0"/>
                <a:cs typeface="Arial"/>
                <a:sym typeface="Helvetica Neue" charset="0"/>
                <a:hlinkClick r:id="rId3"/>
              </a:rPr>
              <a:t>Sound</a:t>
            </a:r>
            <a:endParaRPr lang="en-US" sz="800" u="sng" dirty="0">
              <a:solidFill>
                <a:srgbClr val="FFFFFF"/>
              </a:solidFill>
              <a:latin typeface="Arial"/>
              <a:ea typeface="ＭＳ Ｐゴシック" charset="0"/>
              <a:cs typeface="Arial"/>
              <a:sym typeface="Helvetica Neue" charset="0"/>
            </a:endParaRPr>
          </a:p>
        </p:txBody>
      </p:sp>
      <p:sp>
        <p:nvSpPr>
          <p:cNvPr id="13325" name="Rectangle 13"/>
          <p:cNvSpPr>
            <a:spLocks noGrp="1" noChangeArrowheads="1"/>
          </p:cNvSpPr>
          <p:nvPr>
            <p:ph type="title"/>
          </p:nvPr>
        </p:nvSpPr>
        <p:spPr/>
        <p:txBody>
          <a:bodyPr/>
          <a:lstStyle/>
          <a:p>
            <a:r>
              <a:rPr lang="en-US" dirty="0" smtClean="0"/>
              <a:t>Sound</a:t>
            </a:r>
          </a:p>
        </p:txBody>
      </p:sp>
      <p:sp>
        <p:nvSpPr>
          <p:cNvPr id="13328" name="Rectangle 16"/>
          <p:cNvSpPr>
            <a:spLocks/>
          </p:cNvSpPr>
          <p:nvPr/>
        </p:nvSpPr>
        <p:spPr bwMode="auto">
          <a:xfrm>
            <a:off x="4267200" y="304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Introduction</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0" name="Rectangle 18"/>
          <p:cNvSpPr>
            <a:spLocks/>
          </p:cNvSpPr>
          <p:nvPr/>
        </p:nvSpPr>
        <p:spPr bwMode="auto">
          <a:xfrm>
            <a:off x="4254500" y="1447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Sound Intensity and Level</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2" name="Rectangle 20"/>
          <p:cNvSpPr>
            <a:spLocks/>
          </p:cNvSpPr>
          <p:nvPr/>
        </p:nvSpPr>
        <p:spPr bwMode="auto">
          <a:xfrm>
            <a:off x="4254500" y="2590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Doppler Effect and Sonic Booms</a:t>
            </a:r>
            <a:endParaRPr lang="en-US" sz="1400" dirty="0">
              <a:solidFill>
                <a:schemeClr val="tx1"/>
              </a:solidFill>
              <a:latin typeface="Helvetica Neue" charset="0"/>
              <a:ea typeface="ＭＳ Ｐゴシック" charset="0"/>
              <a:cs typeface="Helvetica Neue" charset="0"/>
              <a:sym typeface="Helvetica Neue" charset="0"/>
            </a:endParaRPr>
          </a:p>
        </p:txBody>
      </p:sp>
      <p:sp>
        <p:nvSpPr>
          <p:cNvPr id="13334" name="Rectangle 22"/>
          <p:cNvSpPr>
            <a:spLocks/>
          </p:cNvSpPr>
          <p:nvPr/>
        </p:nvSpPr>
        <p:spPr bwMode="auto">
          <a:xfrm>
            <a:off x="4254500" y="3733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Interactions with Sound Waves</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1333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24" name="Rectangle 16"/>
          <p:cNvSpPr>
            <a:spLocks/>
          </p:cNvSpPr>
          <p:nvPr/>
        </p:nvSpPr>
        <p:spPr bwMode="auto">
          <a:xfrm>
            <a:off x="4267200" y="4876800"/>
            <a:ext cx="4686300"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rnd">
                <a:solidFill>
                  <a:srgbClr val="000000"/>
                </a:solidFill>
                <a:round/>
                <a:headEnd type="none" w="med" len="med"/>
                <a:tailEnd type="none" w="med" len="med"/>
              </a14:hiddenLine>
            </a:ext>
          </a:extLst>
        </p:spPr>
        <p:txBody>
          <a:bodyPr lIns="0" tIns="0" rIns="0" bIns="0"/>
          <a:lstStyle/>
          <a:p>
            <a:pPr algn="l">
              <a:defRPr/>
            </a:pPr>
            <a:r>
              <a:rPr lang="en-US" sz="1400" dirty="0" smtClean="0">
                <a:solidFill>
                  <a:schemeClr val="accent1"/>
                </a:solidFill>
                <a:latin typeface="Arial"/>
                <a:ea typeface="ＭＳ Ｐゴシック" charset="0"/>
                <a:cs typeface="Arial"/>
                <a:sym typeface="Helvetica Neue" charset="0"/>
              </a:rPr>
              <a:t>Further Topics</a:t>
            </a:r>
            <a:endParaRPr lang="en-US" sz="1400" dirty="0">
              <a:solidFill>
                <a:schemeClr val="tx1"/>
              </a:solidFill>
              <a:latin typeface="Helvetica Neue" charset="0"/>
              <a:ea typeface="ＭＳ Ｐゴシック" charset="0"/>
              <a:cs typeface="Helvetica Neue" charset="0"/>
              <a:sym typeface="Helvetica Neue" charset="0"/>
            </a:endParaRPr>
          </a:p>
        </p:txBody>
      </p:sp>
      <p:pic>
        <p:nvPicPr>
          <p:cNvPr id="2" name="Picture 1" descr="chapterimage.jpg"/>
          <p:cNvPicPr>
            <a:picLocks noChangeAspect="1"/>
          </p:cNvPicPr>
          <p:nvPr/>
        </p:nvPicPr>
        <p:blipFill>
          <a:blip r:embed="rId6">
            <a:extLst>
              <a:ext uri="{f1cd36e08be73a7eca72f586d98a8bc5}">
                <a14:useLocalDpi xmlns:a14="http://schemas.microsoft.com/office/drawing/2010/main" val="0"/>
              </a:ext>
            </a:extLst>
          </a:blip>
          <a:stretch>
            <a:fillRect/>
          </a:stretch>
        </p:blipFill>
        <p:spPr>
          <a:xfrm>
            <a:off x="3200400" y="304800"/>
            <a:ext cx="863600" cy="616296"/>
          </a:xfrm>
          <a:prstGeom prst="rect">
            <a:avLst/>
          </a:prstGeom>
        </p:spPr>
      </p:pic>
      <p:pic>
        <p:nvPicPr>
          <p:cNvPr id="29" name="Picture 28" descr="chapterimage.jpg"/>
          <p:cNvPicPr>
            <a:picLocks noChangeAspect="1"/>
          </p:cNvPicPr>
          <p:nvPr/>
        </p:nvPicPr>
        <p:blipFill>
          <a:blip r:embed="rId7">
            <a:extLst>
              <a:ext uri="{af1dbbf1906be96bd3043bd082c550ec}">
                <a14:useLocalDpi xmlns:a14="http://schemas.microsoft.com/office/drawing/2010/main" val="0"/>
              </a:ext>
            </a:extLst>
          </a:blip>
          <a:stretch>
            <a:fillRect/>
          </a:stretch>
        </p:blipFill>
        <p:spPr>
          <a:xfrm>
            <a:off x="3200400" y="1447800"/>
            <a:ext cx="824045" cy="863600"/>
          </a:xfrm>
          <a:prstGeom prst="rect">
            <a:avLst/>
          </a:prstGeom>
        </p:spPr>
      </p:pic>
      <p:pic>
        <p:nvPicPr>
          <p:cNvPr id="30" name="Picture 29" descr="chapterimage.jpg"/>
          <p:cNvPicPr>
            <a:picLocks noChangeAspect="1"/>
          </p:cNvPicPr>
          <p:nvPr/>
        </p:nvPicPr>
        <p:blipFill>
          <a:blip r:embed="rId8">
            <a:extLst>
              <a:ext uri="{140fcbd1fabc8b1af06c9e7dea1d255e}">
                <a14:useLocalDpi xmlns:a14="http://schemas.microsoft.com/office/drawing/2010/main" val="0"/>
              </a:ext>
            </a:extLst>
          </a:blip>
          <a:stretch>
            <a:fillRect/>
          </a:stretch>
        </p:blipFill>
        <p:spPr>
          <a:xfrm>
            <a:off x="3200400" y="2590800"/>
            <a:ext cx="863600" cy="856403"/>
          </a:xfrm>
          <a:prstGeom prst="rect">
            <a:avLst/>
          </a:prstGeom>
        </p:spPr>
      </p:pic>
      <p:pic>
        <p:nvPicPr>
          <p:cNvPr id="31" name="Picture 30" descr="chapterimage.jpg"/>
          <p:cNvPicPr>
            <a:picLocks noChangeAspect="1"/>
          </p:cNvPicPr>
          <p:nvPr/>
        </p:nvPicPr>
        <p:blipFill>
          <a:blip r:embed="rId9">
            <a:extLst>
              <a:ext uri="{cb4e07880f6d636d3edc72626d220b58}">
                <a14:useLocalDpi xmlns:a14="http://schemas.microsoft.com/office/drawing/2010/main" val="0"/>
              </a:ext>
            </a:extLst>
          </a:blip>
          <a:stretch>
            <a:fillRect/>
          </a:stretch>
        </p:blipFill>
        <p:spPr>
          <a:xfrm>
            <a:off x="3200400" y="3733800"/>
            <a:ext cx="863600" cy="794512"/>
          </a:xfrm>
          <a:prstGeom prst="rect">
            <a:avLst/>
          </a:prstGeom>
        </p:spPr>
      </p:pic>
      <p:pic>
        <p:nvPicPr>
          <p:cNvPr id="32" name="Picture 31" descr="chapterimage.jpg"/>
          <p:cNvPicPr>
            <a:picLocks noChangeAspect="1"/>
          </p:cNvPicPr>
          <p:nvPr/>
        </p:nvPicPr>
        <p:blipFill>
          <a:blip r:embed="rId10">
            <a:extLst>
              <a:ext uri="{77786c0c6f58e664f868b0ce16b694c4}">
                <a14:useLocalDpi xmlns:a14="http://schemas.microsoft.com/office/drawing/2010/main" val="0"/>
              </a:ext>
            </a:extLst>
          </a:blip>
          <a:stretch>
            <a:fillRect/>
          </a:stretch>
        </p:blipFill>
        <p:spPr>
          <a:xfrm>
            <a:off x="3200400" y="4876800"/>
            <a:ext cx="863600" cy="621792"/>
          </a:xfrm>
          <a:prstGeom prst="rect">
            <a:avLst/>
          </a:prstGeom>
        </p:spPr>
      </p:pic>
    </p:spTree>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Collapse of the Tacoma Narrows Bridge</a:t>
            </a:r>
          </a:p>
          <a:p>
            <a:pPr lvl="1"/>
            <a:r>
              <a:rPr lang="en-US" dirty="0" smtClean="0"/>
              <a:t>In 1940, the Tacoma Narrows Bridge in Washington state collapsed. Heavy cross winds drove the bridge into oscillations at its resonant frequency. The damping decreased when support cables broke loose and started to slip over the towers, allowing increasingly greater amplitudes until the structure failed. (credit: PRI's Studio 360, via Flickr)</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Forced Oscillations and Resonance. February 23,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2f6adaec2679443f665b1dcda9209126}">
                <a14:useLocalDpi xmlns:a14="http://schemas.microsoft.com/office/drawing/2010/main" val="0"/>
              </a:ext>
            </a:extLst>
          </a:blip>
          <a:stretch>
            <a:fillRect/>
          </a:stretch>
        </p:blipFill>
        <p:spPr>
          <a:xfrm>
            <a:off x="1458452" y="533400"/>
            <a:ext cx="6227096"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Sound Intensity and Decibels</a:t>
            </a:r>
          </a:p>
          <a:p>
            <a:pPr lvl="1"/>
            <a:r>
              <a:rPr lang="en-US" dirty="0" smtClean="0"/>
              <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ff52edd327f92cd809a5df9eb3a253a1}">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Sound and the Doppler Effect</a:t>
            </a:r>
          </a:p>
          <a:p>
            <a:pPr lvl="1"/>
            <a:r>
              <a:rPr lang="en-US" dirty="0" smtClean="0"/>
              <a:t>This video introduces sound waves. The first video describes the basics of sound while the second video looks at the Doppler Effect.</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3"/>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5">
            <a:extLst>
              <a:ext uri="{88773a4f1a80e15eb817db0bcf08fcba}">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Fletcher Munson Chart</a:t>
            </a:r>
          </a:p>
          <a:p>
            <a:pPr lvl="1"/>
            <a:r>
              <a:rPr lang="en-US" dirty="0" smtClean="0"/>
              <a:t>The Fletcher-Munson equal-loudness contours. Phons are labelled in blue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Wikibooks.</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"Physics Study Guide/Sound."</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http://en.wikibooks.org/wiki/Physics_Study_Guide/Sound</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9e3dcbf73fc9fd2214dd27a4da4434b5}">
                <a14:useLocalDpi xmlns:a14="http://schemas.microsoft.com/office/drawing/2010/main" val="0"/>
              </a:ext>
            </a:extLst>
          </a:blip>
          <a:stretch>
            <a:fillRect/>
          </a:stretch>
        </p:blipFill>
        <p:spPr>
          <a:xfrm>
            <a:off x="1534015" y="533400"/>
            <a:ext cx="607596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First Four Harmonics</a:t>
            </a:r>
          </a:p>
          <a:p>
            <a:pPr lvl="1"/>
            <a:r>
              <a:rPr lang="en-US" dirty="0" smtClean="0"/>
              <a:t>The fundamental and three lowest overtones for a tube closed at one end. All have maximum air displacements at the open end and none at the closed end.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Sound Interference and Resonance: Standing Waves in Air Columns. February 23,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http://cnx.org/content/m42296/latest/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e9330fca4248a36b41438a64e999039}">
                <a14:useLocalDpi xmlns:a14="http://schemas.microsoft.com/office/drawing/2010/main" val="0"/>
              </a:ext>
            </a:extLst>
          </a:blip>
          <a:stretch>
            <a:fillRect/>
          </a:stretch>
        </p:blipFill>
        <p:spPr>
          <a:xfrm>
            <a:off x="266700" y="533400"/>
            <a:ext cx="8610600" cy="2253555"/>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Anatomy of the Human Ear</a:t>
            </a:r>
          </a:p>
          <a:p>
            <a:pPr lvl="1"/>
            <a:r>
              <a:rPr lang="en-US" dirty="0" smtClean="0"/>
              <a:t>Anatomy of the human ear; the length of the auditory canal is exaggerated for viewing purposes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"Anatomy of the Human Ear."</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2.5</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http://en.wikipedia.org/wiki/File:Anatomy_of_the_Human_Ear.svg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5452a50fe8b85c8f17b05b8848d45c1d}">
                <a14:useLocalDpi xmlns:a14="http://schemas.microsoft.com/office/drawing/2010/main" val="0"/>
              </a:ext>
            </a:extLst>
          </a:blip>
          <a:stretch>
            <a:fillRect/>
          </a:stretch>
        </p:blipFill>
        <p:spPr>
          <a:xfrm>
            <a:off x="1676400" y="533400"/>
            <a:ext cx="5791200"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Constructive Interference</a:t>
            </a:r>
          </a:p>
          <a:p>
            <a:pPr lvl="1"/>
            <a:r>
              <a:rPr lang="en-US" dirty="0" smtClean="0"/>
              <a:t>Pure constructive interference of two identical waves produces one with twice the amplitude, but the same wavelength.</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Superposition and Interference. February 6,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http://cnx.org/content/m42249/latest/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00cae984ce6cf857dd7e8072c9b183f4}">
                <a14:useLocalDpi xmlns:a14="http://schemas.microsoft.com/office/drawing/2010/main" val="0"/>
              </a:ext>
            </a:extLst>
          </a:blip>
          <a:stretch>
            <a:fillRect/>
          </a:stretch>
        </p:blipFill>
        <p:spPr>
          <a:xfrm>
            <a:off x="922084" y="533400"/>
            <a:ext cx="7299831"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Sonar</a:t>
            </a:r>
          </a:p>
          <a:p>
            <a:pPr lvl="1"/>
            <a:r>
              <a:rPr lang="en-US" dirty="0" smtClean="0"/>
              <a:t>Ships on the ocean make use of the reflecting properties of sound waves to determine the depth of the ocean. A sound wave is transmitted and bounces off the seabed. Because the speed of sound is known and the time lapse between sending and receiving the sound can be measured, the distance from the ship to the bottom of the ocean can be determined.</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"Free High School Science Texts Project, Sound: Applications. February 8,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http://cnx.org/content/m38800/latest/PG11C5_005.png</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bb6fa45213de288a2011472de6d7693}">
                <a14:useLocalDpi xmlns:a14="http://schemas.microsoft.com/office/drawing/2010/main" val="0"/>
              </a:ext>
            </a:extLst>
          </a:blip>
          <a:stretch>
            <a:fillRect/>
          </a:stretch>
        </p:blipFill>
        <p:spPr>
          <a:xfrm>
            <a:off x="1464964" y="533400"/>
            <a:ext cx="6214072"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Paddle Balls and Frequencies</a:t>
            </a:r>
          </a:p>
          <a:p>
            <a:pPr lvl="1"/>
            <a:r>
              <a:rPr lang="en-US" dirty="0" smtClean="0"/>
              <a:t>The paddle ball on its rubber band moves in response to the finger supporting it. If the finger moves with the natural frequency f0 of the ball on the rubber band, then a resonance is achieved, and the amplitude of the ball's oscillations increases dramatically. At higher and lower driving frequencies, energy is transferred to the ball less efficiently, and it responds with lower-amplitude oscillations.</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OpenStax CNX.</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"OpenStax College, Forced Oscillations and Resonance. February 23, 2013."</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 3.0</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http://cnx.org/content/m42247/latest/</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60bd3843aa91b1d2cb22afb5ebe3dc15}">
                <a14:useLocalDpi xmlns:a14="http://schemas.microsoft.com/office/drawing/2010/main" val="0"/>
              </a:ext>
            </a:extLst>
          </a:blip>
          <a:stretch>
            <a:fillRect/>
          </a:stretch>
        </p:blipFill>
        <p:spPr>
          <a:xfrm>
            <a:off x="266700" y="533400"/>
            <a:ext cx="8610600" cy="431022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04800" y="5029200"/>
            <a:ext cx="8534400" cy="1295400"/>
          </a:xfrm>
        </p:spPr>
        <p:txBody>
          <a:bodyPr/>
          <a:lstStyle/>
          <a:p>
            <a:r>
              <a:rPr lang="en-US" dirty="0" smtClean="0"/>
              <a:t>The Doppler Effect</a:t>
            </a:r>
          </a:p>
          <a:p>
            <a:pPr lvl="1"/>
            <a:r>
              <a:rPr lang="en-US" dirty="0" smtClean="0"/>
              <a:t>The same sound source is radiating sound waves at a constant frequency in the same medium. However, now the sound source is moving to the right with a speed υs = 0.7 c (Mach 0.7). The wave-fronts are produced with the same frequency as before. However, since the source is moving, the centre of each new wavefront is now slightly displaced to the right. As a result, the wave-fronts begin to bunch up on the right side (in front of) and spread further apart on the left side (behind) of the source.</a:t>
            </a:r>
          </a:p>
        </p:txBody>
      </p:sp>
      <p:sp>
        <p:nvSpPr>
          <p:cNvPr id="5" name="Rectangle 4"/>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7"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9" name="Rectangle 8"/>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11"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2"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6" name="Rectangle 8"/>
          <p:cNvSpPr>
            <a:spLocks/>
          </p:cNvSpPr>
          <p:nvPr/>
        </p:nvSpPr>
        <p:spPr bwMode="auto">
          <a:xfrm>
            <a:off x="3962400" y="6477000"/>
            <a:ext cx="51054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0"/>
          <p:cNvSpPr>
            <a:spLocks/>
          </p:cNvSpPr>
          <p:nvPr/>
        </p:nvSpPr>
        <p:spPr bwMode="auto">
          <a:xfrm>
            <a:off x="1676400" y="6629400"/>
            <a:ext cx="73914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i="1" dirty="0" smtClean="0">
                <a:solidFill>
                  <a:srgbClr val="828282"/>
                </a:solidFill>
                <a:latin typeface="Arial" charset="0"/>
                <a:ea typeface="ＭＳ Ｐゴシック" charset="0"/>
                <a:sym typeface="Helvetica Neue" charset="0"/>
              </a:rPr>
              <a:t>Wikipedia.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rPr>
              <a:t/>
            </a:r>
            <a:r>
              <a:rPr lang="en-US" sz="800" dirty="0" smtClean="0">
                <a:solidFill>
                  <a:srgbClr val="828282"/>
                </a:solidFill>
                <a:latin typeface="Arial" charset="0"/>
                <a:ea typeface="ＭＳ Ｐゴシック" charset="0"/>
                <a:sym typeface="Helvetica Neue" charset="0"/>
              </a:rPr>
              <a:t>"Dopplereffectsourcemovingrightatmach0.7."</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3"/>
              </a:rPr>
              <a:t>CC BY-SA</a:t>
            </a:r>
            <a:r>
              <a:rPr lang="en-US" sz="800" dirty="0" smtClean="0">
                <a:solidFill>
                  <a:srgbClr val="828282"/>
                </a:solidFill>
                <a:latin typeface="Arial" charset="0"/>
                <a:ea typeface="ＭＳ Ｐゴシック" charset="0"/>
                <a:sym typeface="Helvetica Neue" charset="0"/>
              </a:rPr>
              <a:t> </a:t>
            </a:r>
            <a:r>
              <a:rPr lang="en-US" sz="800" dirty="0" smtClean="0">
                <a:solidFill>
                  <a:srgbClr val="828282"/>
                </a:solidFill>
                <a:latin typeface="Arial" charset="0"/>
                <a:ea typeface="ＭＳ Ｐゴシック" charset="0"/>
                <a:sym typeface="Helvetica Neue" charset="0"/>
                <a:hlinkClick r:id="rId4"/>
              </a:rPr>
              <a:t>http://en.wikipedia.org/wiki/File:Dopplereffectsourcemovingrightatmach0.7.gif</a:t>
            </a:r>
            <a:r>
              <a:rPr lang="en-US" sz="800" dirty="0" smtClean="0">
                <a:solidFill>
                  <a:srgbClr val="828282"/>
                </a:solidFill>
                <a:latin typeface="Arial" charset="0"/>
                <a:ea typeface="ＭＳ Ｐゴシック" charset="0"/>
                <a:sym typeface="Helvetica Neue" charset="0"/>
              </a:rPr>
              <a:t> </a:t>
            </a:r>
            <a:r>
              <a:rPr lang="en-US" sz="800" u="sng" dirty="0" smtClean="0">
                <a:solidFill>
                  <a:srgbClr val="FFFFFF"/>
                </a:solidFill>
                <a:latin typeface="Arial"/>
                <a:ea typeface="ＭＳ Ｐゴシック" charset="0"/>
                <a:cs typeface="Arial"/>
                <a:sym typeface="Helvetica Neue" charset="0"/>
                <a:hlinkClick r:id="rId5"/>
              </a:rPr>
              <a:t>View on Boundless.com</a:t>
            </a:r>
            <a:endParaRPr lang="en-US" sz="800" u="sng" dirty="0">
              <a:solidFill>
                <a:srgbClr val="FFFFFF"/>
              </a:solidFill>
              <a:latin typeface="Arial"/>
              <a:ea typeface="ＭＳ Ｐゴシック" charset="0"/>
              <a:cs typeface="Arial"/>
              <a:sym typeface="Helvetica Neue" charset="0"/>
            </a:endParaRPr>
          </a:p>
        </p:txBody>
      </p:sp>
      <p:sp>
        <p:nvSpPr>
          <p:cNvPr id="14"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pic>
        <p:nvPicPr>
          <p:cNvPr id="8" name="Picture 7" descr="appendiximage.jpg"/>
          <p:cNvPicPr>
            <a:picLocks noChangeAspect="1"/>
          </p:cNvPicPr>
          <p:nvPr/>
        </p:nvPicPr>
        <p:blipFill>
          <a:blip r:embed="rId7">
            <a:extLst>
              <a:ext uri="{140fcbd1fabc8b1af06c9e7dea1d255e}">
                <a14:useLocalDpi xmlns:a14="http://schemas.microsoft.com/office/drawing/2010/main" val="0"/>
              </a:ext>
            </a:extLst>
          </a:blip>
          <a:stretch>
            <a:fillRect/>
          </a:stretch>
        </p:blipFill>
        <p:spPr>
          <a:xfrm>
            <a:off x="2382050" y="533400"/>
            <a:ext cx="4379899" cy="4343400"/>
          </a:xfrm>
          <a:prstGeom prst="rect">
            <a:avLst/>
          </a:prstGeom>
        </p:spPr>
      </p:pic>
    </p:spTree>
    <p:extLst>
      <p:ext uri="{BB962C8B-B14F-4D97-AF65-F5344CB8AC3E}">
        <p14:creationId xmlns:p14="http://schemas.microsoft.com/office/powerpoint/2010/main" val="139829866"/>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f1cd36e08be73a7eca72f586d98a8bc5}">
                <a14:useLocalDpi xmlns:a14="http://schemas.microsoft.com/office/drawing/2010/main" val="0"/>
              </a:ext>
            </a:extLst>
          </a:blip>
          <a:stretch>
            <a:fillRect/>
          </a:stretch>
        </p:blipFill>
        <p:spPr>
          <a:xfrm>
            <a:off x="152400" y="1447800"/>
            <a:ext cx="2768600" cy="1975773"/>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Characteristics of Sound</a:t>
            </a:r>
          </a:p>
          <a:p>
            <a:pPr marL="115888" indent="-115888"/>
            <a:r>
              <a:rPr lang="en-US" dirty="0" smtClean="0"/>
              <a:t>Frequency of Sound Waves</a:t>
            </a:r>
          </a:p>
          <a:p>
            <a:pPr marL="115888" indent="-115888"/>
            <a:r>
              <a:rPr lang="en-US" dirty="0"/>
              <a:t/>
            </a:r>
            <a:r>
              <a:rPr lang="en-US" dirty="0"/>
              <a:t>Sound Production: Vibrating String and Air Columns</a:t>
            </a:r>
            <a:r>
              <a:rPr lang="en-US" dirty="0"/>
              <a:t> </a:t>
            </a:r>
            <a:endParaRPr lang="en-US" dirty="0" smtClean="0"/>
          </a:p>
          <a:p>
            <a:pPr marL="115888" indent="-115888"/>
            <a:r>
              <a:rPr lang="en-US" dirty="0"/>
              <a:t/>
            </a:r>
            <a:r>
              <a:rPr lang="en-US" dirty="0"/>
              <a:t>Quality of Sound</a:t>
            </a:r>
            <a:r>
              <a:rPr lang="en-US" dirty="0"/>
              <a:t> </a:t>
            </a:r>
            <a:endParaRPr lang="en-US" dirty="0" smtClean="0"/>
          </a:p>
          <a:p>
            <a:pPr marL="115888" indent="-115888"/>
            <a:r>
              <a:rPr lang="en-US" dirty="0"/>
              <a:t/>
            </a:r>
            <a:r>
              <a:rPr lang="en-US" dirty="0"/>
              <a:t>Speed of Sound</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Introduction</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Sound</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Introduction</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www.boundless.com/physics/textbooks/boundless-physics-textbook/sound-16/introduction-128/</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Attribution</a:t>
            </a:r>
            <a:endParaRPr lang="en-US" dirty="0"/>
          </a:p>
        </p:txBody>
      </p:sp>
      <p:sp>
        <p:nvSpPr>
          <p:cNvPr id="10" name="Text Placeholder 9"/>
          <p:cNvSpPr>
            <a:spLocks noGrp="1"/>
          </p:cNvSpPr>
          <p:nvPr>
            <p:ph type="body" sz="quarter" idx="10"/>
          </p:nvPr>
        </p:nvSpPr>
        <p:spPr/>
        <p:txBody>
          <a:bodyPr/>
          <a:lstStyle/>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
              </a:rPr>
              <a:t>http://en.wiktionary.org/wiki/frequency</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Sound: Applications.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http://cnx.org/content/m38800/latest/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Sound: Applications.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http://cnx.org/content/m38800/latest/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"damping."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http://en.wiktionary.org/wiki/damping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http://www.boundless.com//physics/definition/natural-frequency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Forced Oscillations and Resonance.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http://cnx.org/content/m42247/latest/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http://www.boundless.com//physics/definition/objective-measurement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http://www.boundless.com//physics/definition/subjective-measurement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"Free High School Science Texts Project, The Physics of Musics: Resonance and Sound Quality.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http://cnx.org/content/m39050/latest/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"Sound quality."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http://en.wikipedia.org/wiki/Sound_quality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"interfere."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3"/>
              </a:rPr>
              <a:t>http://en.wiktionary.org/wiki/interfere</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http://www.boundless.com//physics/definition/superposition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Superposition and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9"/>
              </a:rPr>
              <a:t>http://cnx.org/content/m42249/latest/</a:t>
            </a:r>
            <a:endParaRPr lang="en-US" sz="1200" dirty="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"amplitude."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1"/>
              </a:rPr>
              <a:t>http://en.wiktionary.org/wiki/amplitude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"decibel."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http://en.wiktionary.org/wiki/decibel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Sound Intensity and Sound Level. September 17, 2013."</a:t>
            </a:r>
            <a:r>
              <a:rPr lang="en-US" sz="1200" dirty="0">
                <a:solidFill>
                  <a:schemeClr val="accent1"/>
                </a:solidFill>
                <a:latin typeface="Arial" charset="0"/>
                <a:ea typeface="ＭＳ Ｐゴシック" charset="0"/>
              </a:rPr>
              <a:t> </a:t>
            </a:r>
            <a:r>
              <a:rPr lang="en-US" sz="1200">
                <a:solidFill>
                  <a:schemeClr val="accent1"/>
                </a:solidFill>
                <a:latin typeface="Arial" charset="0"/>
                <a:ea typeface="ＭＳ Ｐゴシック" charset="0"/>
                <a:hlinkClick r:id="rId33"/>
              </a:rPr>
              <a:t>CC BY 3.0</a:t>
            </a:r>
            <a:r>
              <a:rPr lang="en-US" sz="1200">
                <a:solidFill>
                  <a:schemeClr val="accent1"/>
                </a:solidFill>
                <a:latin typeface="Arial" charset="0"/>
                <a:ea typeface="ＭＳ Ｐゴシック" charset="0"/>
              </a:rPr>
              <a:t> </a:t>
            </a:r>
            <a:r>
              <a:rPr lang="en-US" sz="1200" smtClean="0">
                <a:solidFill>
                  <a:schemeClr val="accent1"/>
                </a:solidFill>
                <a:latin typeface="Arial" charset="0"/>
                <a:ea typeface="ＭＳ Ｐゴシック" charset="0"/>
                <a:hlinkClick r:id="rId34"/>
              </a:rPr>
              <a:t>http://cnx.org/content/m42257/latest/</a:t>
            </a:r>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8" name="Line 6"/>
          <p:cNvSpPr>
            <a:spLocks noChangeShapeType="1"/>
          </p:cNvSpPr>
          <p:nvPr/>
        </p:nvSpPr>
        <p:spPr bwMode="auto">
          <a:xfrm>
            <a:off x="228600" y="914400"/>
            <a:ext cx="86947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"wavefront."</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http://en.wiktionary.org/wiki/wavefront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http://www.boundless.com//physics/definition/destructive-interference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http://www.boundless.com//physics/definition/constructive-interference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"Plane waves."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http://en.wikipedia.org/wiki/Plane_waves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"Huygens principle."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http://en.wikipedia.org/wiki/Huygens_principle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"Plane wave."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http://en.wikipedia.org/wiki/Plane_wave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"sonic boom."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http://en.wiktionary.org/wiki/sonic_boom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"Mach number."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http://en.wiktionary.org/wiki/Mach_number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http://www.boundless.com//physics/definition/doppler-effect--2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"Sonic boom."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http://en.wikipedia.org/wiki/Sonic_boom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"Sonic boom."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http://en.wikipedia.org/wiki/Sonic_boom</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"superimpose."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http://en.wiktionary.org/wiki/superimpose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Superposition and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http://cnx.org/content/m42249/latest/</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Superposition and Interference. September 17,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http://cnx.org/content/m42249/latest/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"Superposition principle."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http://en.wikipedia.org/wiki/Superposition_principle%23Application_to_waves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"nerve impulse."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http://en.wiktionary.org/wiki/nerve_impulse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"neurotransmitter."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http://en.wiktionary.org/wiki/neurotransmitter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"epithelium."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http://en.wiktionary.org/wiki/epithelium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"Ear."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http://en.wikipedia.org/wiki/Ear</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"Catherine Schmidt-Jones, Sound and Ears. September 17, 2013."</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http://cnx.org/content/m12365/latest/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"coherent."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http://en.wiktionary.org/wiki/coherent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"displacement."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http://en.wiktionary.org/wiki/displacement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"amplitude."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http://en.wiktionary.org/wiki/amplitude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"Superposition."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http://en.wikipedia.org/wiki/Superposition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"cochlea."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http://en.wiktionary.org/wiki/cochlea</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"eardrum."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http://en.wiktionary.org/wiki/eardrum</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Sound - Grade 11.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http://cnx.org/content/m32834/latest/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"Psychoacoustics."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http://en.wikipedia.org/wiki/Psychoacoustics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"antinode."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http://en.wiktionary.org/wiki/antinode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http://www.boundless.com//physics/definition/node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"Wind instrument."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http://en.wikipedia.org/wiki/Wind_instrument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"Vibrating string."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http://en.wikipedia.org/wiki/Vibrating_string</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Sound Interference and Resonance: Standing Waves in Air Columns.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http://cnx.org/content/m42296/latest/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Sound Interference and Resonance: Standing Waves in Air Columns.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http://cnx.org/content/m42296/latest/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"period."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http://en.wikipedia.org/wiki/period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http://www.boundless.com//physics/definition/hertz--2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Speed of Sound, Frequency, and Wavelength.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http://cnx.org/content/m42256/latest/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"Hertz."</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http://en.wikipedia.org/wiki/Hertz</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"Sound."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http://en.wikipedia.org/wiki/Sound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http://www.boundless.com//physics/definition/the-doppler-effect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"Doppler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http://en.wikipedia.org/wiki/Doppler_effect%23General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Kosma von Maltitz, and Heather Williams, Doppler Effect.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http://cnx.org/content/m30847/latest/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Doppler Effect and Sonic Booms.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http://cnx.org/content/m42712/latest/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"phon."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http://en.wiktionary.org/wiki/phon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"decibel."</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http://en.wiktionary.org/wiki/decibel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"Decibels."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http://en.wikipedia.org/wiki/Decibels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Wikibooks.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"Physics Study Guide/Sound."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http://en.wikibooks.org/wiki/Physics_Study_Guide/Sound</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"kelvin."</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http://en.wiktionary.org/wiki/kelvin</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"elasticity."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http://en.wiktionary.org/wiki/elasticity</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"OpenStax College, Speed of Sound, Frequency, and Wavelength.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http://cnx.org/content/m42256/latest/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"Shear modulus."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http://en.wikipedia.org/wiki/Shear_modulus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Sound - Grade 11.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http://cnx.org/content/m32834/latest/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"Mach number."</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http://en.wikipedia.org/wiki/Mach_number</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"Sound."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http://en.wikipedia.org/wiki/Sound</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"Speed of sound."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http://en.wikipedia.org/wiki/Speed_of_sound</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Wiktionary.</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"transverse wave."</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BY-SA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http://en.wiktionary.org/wiki/transverse_wave</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http://www.boundless.com//physics/definition/destructive-interference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http://www.boundless.com//physics/definition/constructive-interference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Transverse Waves - Grade 10.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http://cnx.org/content/m32635/latest/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"Standing waves."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http://en.wikipedia.org/wiki/Standing_waves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"Vibrating string."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http://en.wikipedia.org/wiki/Vibrating_string</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http://www.boundless.com//physics/definition/doppler-effect--2</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Doppler Effect and Sonic Booms.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http://cnx.org/content/m42712/latest/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Kosma von Maltitz, and Heather Williams, Doppler Effect.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9"/>
              </a:rPr>
              <a:t>http://cnx.org/content/m30847/latest/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"Doppler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1"/>
              </a:rPr>
              <a:t>http://en.wikipedia.org/wiki/Doppler_effect%23General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2"/>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3"/>
              </a:rPr>
              <a:t>http://www.boundless.com//physics/definition/hertz--2</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5"/>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"Sound."</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7"/>
              </a:rPr>
              <a:t>http://en.wikipedia.org/wiki/Sound</a:t>
            </a:r>
            <a:endParaRPr lang="en-US" sz="1200" u="sng" dirty="0">
              <a:solidFill>
                <a:schemeClr val="accent1"/>
              </a:solidFill>
              <a:ea typeface="ＭＳ Ｐゴシック" charset="0"/>
              <a:cs typeface="Arial"/>
            </a:endParaRPr>
          </a:p>
          <a:p>
            <a:r>
              <a:rPr lang="en-US" sz="1200" i="1" dirty="0" smtClean="0">
                <a:solidFill>
                  <a:schemeClr val="accent1"/>
                </a:solidFill>
                <a:latin typeface="Arial" charset="0"/>
                <a:ea typeface="ＭＳ Ｐゴシック" charset="0"/>
              </a:rPr>
              <a:t>Wikipedia.</a:t>
            </a:r>
            <a:r>
              <a:rPr lang="en-US" sz="1200" dirty="0" smtClean="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
            </a:r>
            <a:r>
              <a:rPr lang="en-US" sz="1200" dirty="0">
                <a:solidFill>
                  <a:schemeClr val="accent1"/>
                </a:solidFill>
                <a:latin typeface="Arial" charset="0"/>
                <a:ea typeface="ＭＳ Ｐゴシック" charset="0"/>
              </a:rPr>
              <a:t>"Vacuum."</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28"/>
              </a:rPr>
              <a:t>CC BY-SA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9"/>
              </a:rPr>
              <a:t>http://en.wikipedia.org/wiki/Vacuum</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Sound - Grade 11.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 3.0</a:t>
            </a:r>
            <a:r>
              <a:rPr lang="en-US" sz="1200" dirty="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1"/>
              </a:rPr>
              <a:t>http://cnx.org/content/m32834/latest/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"media."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2"/>
              </a:rPr>
              <a:t>http://en.wikipedia.org/wiki/media</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"classical physics."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3"/>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4"/>
              </a:rPr>
              <a:t>http://en.wiktionary.org/wiki/classical_physics</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"frequency."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5"/>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6"/>
              </a:rPr>
              <a:t>http://en.wiktionary.org/wiki/frequency</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7"/>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38"/>
              </a:rPr>
              <a:t>http://www.boundless.com//physics/definition/doppler-effect--2</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228600" y="533400"/>
            <a:ext cx="8686800" cy="5715000"/>
          </a:xfrm>
        </p:spPr>
        <p:txBody>
          <a:bodyPr/>
          <a:lstStyle/>
          <a:p>
            <a:r>
              <a:rPr lang="en-US" sz="1200" i="1" dirty="0" smtClean="0">
                <a:solidFill>
                  <a:schemeClr val="accent1"/>
                </a:solidFill>
                <a:latin typeface="Arial" charset="0"/>
                <a:ea typeface="ＭＳ Ｐゴシック" charset="0"/>
              </a:rPr>
              <a:t>OpenStax CNX.</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rPr>
              <a:t>"Rory Adams, Free High School Science Texts Project, Kosma von Maltitz, and Heather Williams, Doppler Effect. September 18, 2013."</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2"/>
              </a:rPr>
              <a:t>CC BY 3.0</a:t>
            </a:r>
            <a:r>
              <a:rPr lang="en-US" sz="1200" dirty="0" smtClean="0">
                <a:solidFill>
                  <a:schemeClr val="accent1"/>
                </a:solidFill>
                <a:latin typeface="Arial" charset="0"/>
                <a:ea typeface="ＭＳ Ｐゴシック" charset="0"/>
              </a:rPr>
              <a:t> </a:t>
            </a:r>
            <a:r>
              <a:rPr lang="en-US" sz="1200" dirty="0" smtClean="0">
                <a:solidFill>
                  <a:schemeClr val="accent1"/>
                </a:solidFill>
                <a:latin typeface="Arial" charset="0"/>
                <a:ea typeface="ＭＳ Ｐゴシック" charset="0"/>
                <a:hlinkClick r:id="rId3"/>
              </a:rPr>
              <a:t>http://cnx.org/content/m30847/latest/</a:t>
            </a:r>
            <a:endParaRPr lang="en-US" sz="1200" dirty="0" smtClean="0">
              <a:solidFill>
                <a:schemeClr val="accent1"/>
              </a:solidFill>
              <a:latin typeface="Arial" charset="0"/>
              <a:ea typeface="ＭＳ Ｐゴシック" charset="0"/>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"Doppler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4"/>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5"/>
              </a:rPr>
              <a:t>http://en.wikipedia.org/wiki/Doppler_effect%23General</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Wikipedia.</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"Doppler effect."</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6"/>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7"/>
              </a:rPr>
              <a:t>http://en.wikipedia.org/wiki/Doppler_effect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Doppler Effect and Sonic Booms.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8"/>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9"/>
              </a:rPr>
              <a:t>http://cnx.org/content/m42712/latest/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Wiktionary.</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"antinode."</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0"/>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1"/>
              </a:rPr>
              <a:t>http://en.wiktionary.org/wiki/antinode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Boundless Learning.</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"Boundless."</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2"/>
              </a:rPr>
              <a:t>CC BY-SA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3"/>
              </a:rPr>
              <a:t>http://www.boundless.com//physics/definition/node</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"Rory Adams (Free High School Science Texts Project), Mark Horner, and Heather Williams, Transverse Waves - Grade 10.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4"/>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5"/>
              </a:rPr>
              <a:t>http://cnx.org/content/m32635/latest/</a:t>
            </a:r>
            <a:endParaRPr lang="en-US" sz="1200" u="sng" dirty="0">
              <a:solidFill>
                <a:schemeClr val="accent1"/>
              </a:solidFill>
              <a:ea typeface="ＭＳ Ｐゴシック" charset="0"/>
              <a:cs typeface="Arial"/>
            </a:endParaRPr>
          </a:p>
          <a:p>
            <a:r>
              <a:rPr lang="en-US" sz="1200" i="1" dirty="0">
                <a:solidFill>
                  <a:schemeClr val="accent1"/>
                </a:solidFill>
                <a:latin typeface="Arial" charset="0"/>
                <a:ea typeface="ＭＳ Ｐゴシック" charset="0"/>
              </a:rPr>
              <a:t>OpenStax CNX.</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rPr>
              <a:t>"OpenStax College, Sound Interference and Resonance: Standing Waves in Air Columns. September 18, 2013."</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6"/>
              </a:rPr>
              <a:t>CC BY 3.0</a:t>
            </a:r>
            <a:r>
              <a:rPr lang="en-US" sz="1200" dirty="0">
                <a:solidFill>
                  <a:schemeClr val="accent1"/>
                </a:solidFill>
                <a:latin typeface="Arial" charset="0"/>
                <a:ea typeface="ＭＳ Ｐゴシック" charset="0"/>
              </a:rPr>
              <a:t> </a:t>
            </a:r>
            <a:r>
              <a:rPr lang="en-US" sz="1200" dirty="0">
                <a:solidFill>
                  <a:schemeClr val="accent1"/>
                </a:solidFill>
                <a:latin typeface="Arial" charset="0"/>
                <a:ea typeface="ＭＳ Ｐゴシック" charset="0"/>
                <a:hlinkClick r:id="rId17"/>
              </a:rPr>
              <a:t>http://cnx.org/content/m42296/latest/</a:t>
            </a:r>
            <a:endParaRPr lang="en-US" sz="1200" u="sng" dirty="0">
              <a:solidFill>
                <a:schemeClr val="accent1"/>
              </a:solidFill>
              <a:ea typeface="ＭＳ Ｐゴシック" charset="0"/>
              <a:cs typeface="Arial"/>
            </a:endParaRPr>
          </a:p>
          <a:p>
            <a:endParaRPr lang="en-US" sz="1200" u="sng" dirty="0">
              <a:solidFill>
                <a:schemeClr val="accent1"/>
              </a:solidFill>
              <a:ea typeface="ＭＳ Ｐゴシック" charset="0"/>
              <a:cs typeface="Arial"/>
            </a:endParaRPr>
          </a:p>
        </p:txBody>
      </p:sp>
      <p:sp>
        <p:nvSpPr>
          <p:cNvPr id="3"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5"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6"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7"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3" name="Rectangle 1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4" name="Picture 8"/>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 name="Picture 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 name="Rectangle 8"/>
          <p:cNvSpPr>
            <a:spLocks/>
          </p:cNvSpPr>
          <p:nvPr/>
        </p:nvSpPr>
        <p:spPr bwMode="auto">
          <a:xfrm>
            <a:off x="3962400" y="65786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sp>
        <p:nvSpPr>
          <p:cNvPr id="17"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Sound</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Tree>
    <p:extLst>
      <p:ext uri="{BB962C8B-B14F-4D97-AF65-F5344CB8AC3E}">
        <p14:creationId xmlns:p14="http://schemas.microsoft.com/office/powerpoint/2010/main" val="1732068689"/>
      </p:ext>
    </p:extLst>
  </p:cSld>
  <p:clrMapOvr>
    <a:masterClrMapping/>
  </p:clrMapOvr>
  <p:transition xmlns:p14="http://schemas.microsoft.com/office/powerpoint/2010/mai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af1dbbf1906be96bd3043bd082c550ec}">
                <a14:useLocalDpi xmlns:a14="http://schemas.microsoft.com/office/drawing/2010/main" val="0"/>
              </a:ext>
            </a:extLst>
          </a:blip>
          <a:stretch>
            <a:fillRect/>
          </a:stretch>
        </p:blipFill>
        <p:spPr>
          <a:xfrm>
            <a:off x="152400" y="1447800"/>
            <a:ext cx="2641793" cy="2768600"/>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Intensity</a:t>
            </a:r>
          </a:p>
          <a:p>
            <a:pPr marL="115888" indent="-115888"/>
            <a:r>
              <a:rPr lang="en-US" dirty="0" smtClean="0"/>
              <a:t>Human Perception of Sound</a:t>
            </a:r>
          </a:p>
          <a:p>
            <a:pPr marL="115888" indent="-115888"/>
            <a:r>
              <a:rPr lang="en-US" dirty="0"/>
              <a:t/>
            </a:r>
            <a:r>
              <a:rPr lang="en-US" dirty="0"/>
              <a:t>Decibels</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Sound Intensity and Level</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Sound</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Sound Intensity and Level</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www.boundless.com/physics/textbooks/boundless-physics-textbook/sound-16/sound-intensity-and-level-129/</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140fcbd1fabc8b1af06c9e7dea1d255e}">
                <a14:useLocalDpi xmlns:a14="http://schemas.microsoft.com/office/drawing/2010/main" val="0"/>
              </a:ext>
            </a:extLst>
          </a:blip>
          <a:stretch>
            <a:fillRect/>
          </a:stretch>
        </p:blipFill>
        <p:spPr>
          <a:xfrm>
            <a:off x="152400" y="1447800"/>
            <a:ext cx="2768600" cy="2745528"/>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Moving Observer</a:t>
            </a:r>
          </a:p>
          <a:p>
            <a:pPr marL="115888" indent="-115888"/>
            <a:r>
              <a:rPr lang="en-US" dirty="0" smtClean="0"/>
              <a:t>Moving Source</a:t>
            </a:r>
          </a:p>
          <a:p>
            <a:pPr marL="115888" indent="-115888"/>
            <a:r>
              <a:rPr lang="en-US" dirty="0"/>
              <a:t/>
            </a:r>
            <a:r>
              <a:rPr lang="en-US" dirty="0"/>
              <a:t>General Case</a:t>
            </a:r>
            <a:r>
              <a:rPr lang="en-US" dirty="0"/>
              <a:t> </a:t>
            </a:r>
            <a:endParaRPr lang="en-US" dirty="0" smtClean="0"/>
          </a:p>
          <a:p>
            <a:pPr marL="115888" indent="-115888"/>
            <a:r>
              <a:rPr lang="en-US" dirty="0"/>
              <a:t/>
            </a:r>
            <a:r>
              <a:rPr lang="en-US" dirty="0"/>
              <a:t>Sonic Booms</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Doppler Effect and Sonic Booms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Sound</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Doppler Effect and Sonic Booms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www.boundless.com/physics/textbooks/boundless-physics-textbook/sound-16/doppler-effect-and-sonic-booms-130/</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cb4e07880f6d636d3edc72626d220b58}">
                <a14:useLocalDpi xmlns:a14="http://schemas.microsoft.com/office/drawing/2010/main" val="0"/>
              </a:ext>
            </a:extLst>
          </a:blip>
          <a:stretch>
            <a:fillRect/>
          </a:stretch>
        </p:blipFill>
        <p:spPr>
          <a:xfrm>
            <a:off x="152400" y="1447800"/>
            <a:ext cx="2768600" cy="2547112"/>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Superposition</a:t>
            </a:r>
          </a:p>
          <a:p>
            <a:pPr marL="115888" indent="-115888"/>
            <a:r>
              <a:rPr lang="en-US" dirty="0" smtClean="0"/>
              <a:t>Interference</a:t>
            </a:r>
          </a:p>
          <a:p>
            <a:pPr marL="115888" indent="-115888"/>
            <a:r>
              <a:rPr lang="en-US" dirty="0"/>
              <a:t/>
            </a:r>
            <a:r>
              <a:rPr lang="en-US" dirty="0"/>
              <a:t>Beats</a:t>
            </a:r>
            <a:r>
              <a:rPr lang="en-US" dirty="0"/>
              <a:t> </a:t>
            </a:r>
            <a:endParaRPr lang="en-US" dirty="0" smtClean="0"/>
          </a:p>
          <a:p>
            <a:pPr marL="115888" indent="-115888"/>
            <a:r>
              <a:rPr lang="en-US" dirty="0"/>
              <a:t/>
            </a:r>
            <a:r>
              <a:rPr lang="en-US" dirty="0"/>
              <a:t>The Ear</a:t>
            </a:r>
            <a:r>
              <a:rPr lang="en-US" dirty="0"/>
              <a:t> </a:t>
            </a:r>
            <a:endParaRPr lang="en-US" dirty="0" smtClean="0"/>
          </a:p>
          <a:p>
            <a:pPr marL="115888" indent="-115888"/>
            <a:r>
              <a:rPr lang="en-US" dirty="0"/>
              <a:t/>
            </a:r>
            <a:r>
              <a:rPr lang="en-US" dirty="0"/>
              <a:t>Applications: Ultrasound, Sonar, and Medical Imaging</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Interactions with Sound Waves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Sound</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Interactions with Sound Waves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www.boundless.com/physics/textbooks/boundless-physics-textbook/sound-16/interactions-with-sound-waves-131/</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ctionimage.jpg"/>
          <p:cNvPicPr>
            <a:picLocks noChangeAspect="1"/>
          </p:cNvPicPr>
          <p:nvPr/>
        </p:nvPicPr>
        <p:blipFill>
          <a:blip r:embed="rId6">
            <a:extLst>
              <a:ext uri="{77786c0c6f58e664f868b0ce16b694c4}">
                <a14:useLocalDpi xmlns:a14="http://schemas.microsoft.com/office/drawing/2010/main" val="0"/>
              </a:ext>
            </a:extLst>
          </a:blip>
          <a:stretch>
            <a:fillRect/>
          </a:stretch>
        </p:blipFill>
        <p:spPr>
          <a:xfrm>
            <a:off x="152400" y="1447800"/>
            <a:ext cx="2768600" cy="1993392"/>
          </a:xfrm>
          <a:prstGeom prst="rect">
            <a:avLst/>
          </a:prstGeom>
        </p:spPr>
      </p:pic>
      <p:sp>
        <p:nvSpPr>
          <p:cNvPr id="22" name="Text Placeholder 21"/>
          <p:cNvSpPr>
            <a:spLocks noGrp="1"/>
          </p:cNvSpPr>
          <p:nvPr>
            <p:ph type="body" sz="quarter" idx="10"/>
          </p:nvPr>
        </p:nvSpPr>
        <p:spPr>
          <a:xfrm>
            <a:off x="3231005" y="1371600"/>
            <a:ext cx="5664901" cy="4800600"/>
          </a:xfrm>
        </p:spPr>
        <p:txBody>
          <a:bodyPr/>
          <a:lstStyle/>
          <a:p>
            <a:pPr marL="115888" indent="-115888"/>
            <a:r>
              <a:rPr lang="en-US" dirty="0" smtClean="0"/>
              <a:t>Spherical and Plane Waves</a:t>
            </a:r>
          </a:p>
          <a:p>
            <a:pPr marL="115888" indent="-115888"/>
            <a:r>
              <a:rPr lang="en-US" dirty="0" smtClean="0"/>
              <a:t>Standing Waves on a String</a:t>
            </a:r>
          </a:p>
          <a:p>
            <a:pPr marL="115888" indent="-115888"/>
            <a:r>
              <a:rPr lang="en-US" dirty="0"/>
              <a:t/>
            </a:r>
            <a:r>
              <a:rPr lang="en-US" dirty="0"/>
              <a:t>Standing Waves in Air Columns</a:t>
            </a:r>
            <a:r>
              <a:rPr lang="en-US" dirty="0"/>
              <a:t> </a:t>
            </a:r>
            <a:endParaRPr lang="en-US" dirty="0" smtClean="0"/>
          </a:p>
          <a:p>
            <a:pPr marL="115888" indent="-115888"/>
            <a:r>
              <a:rPr lang="en-US" dirty="0"/>
              <a:t/>
            </a:r>
            <a:r>
              <a:rPr lang="en-US" dirty="0"/>
              <a:t>Forced Vibrations and Resonance</a:t>
            </a:r>
            <a:r>
              <a:rPr lang="en-US" dirty="0"/>
              <a:t> </a:t>
            </a:r>
            <a:endParaRPr lang="en-US" dirty="0" smtClean="0"/>
          </a:p>
        </p:txBody>
      </p:sp>
      <p:sp>
        <p:nvSpPr>
          <p:cNvPr id="21" name="Title 20"/>
          <p:cNvSpPr>
            <a:spLocks noGrp="1"/>
          </p:cNvSpPr>
          <p:nvPr>
            <p:ph type="title"/>
          </p:nvPr>
        </p:nvSpPr>
        <p:spPr>
          <a:xfrm>
            <a:off x="152400" y="381000"/>
            <a:ext cx="8686800" cy="685800"/>
          </a:xfrm>
        </p:spPr>
        <p:txBody>
          <a:bodyPr/>
          <a:lstStyle/>
          <a:p>
            <a:r>
              <a:rPr lang="en-US" dirty="0" smtClean="0"/>
              <a:t>Further Topics</a:t>
            </a:r>
            <a:endParaRPr lang="en-US" dirty="0"/>
          </a:p>
        </p:txBody>
      </p:sp>
      <p:sp>
        <p:nvSpPr>
          <p:cNvPr id="5" name="Rectangle 2"/>
          <p:cNvSpPr>
            <a:spLocks/>
          </p:cNvSpPr>
          <p:nvPr/>
        </p:nvSpPr>
        <p:spPr bwMode="auto">
          <a:xfrm>
            <a:off x="0" y="6815"/>
            <a:ext cx="9144000" cy="317500"/>
          </a:xfrm>
          <a:prstGeom prst="rect">
            <a:avLst/>
          </a:prstGeom>
          <a:solidFill>
            <a:srgbClr val="F0F0F0"/>
          </a:solidFill>
          <a:ln>
            <a:noFill/>
          </a:ln>
          <a:extLst>
            <a:ext uri="{91240B29-F687-4f45-9708-019B960494DF}">
              <a14:hiddenLine xmlns:a14="http://schemas.microsoft.com/office/drawing/2010/main" w="12700" cap="flat">
                <a:solidFill>
                  <a:srgbClr val="D7D7D7"/>
                </a:solidFill>
                <a:miter lim="800000"/>
                <a:headEnd type="none" w="med" len="med"/>
                <a:tailEnd type="none" w="med" len="med"/>
              </a14:hiddenLine>
            </a:ext>
          </a:extLst>
        </p:spPr>
        <p:txBody>
          <a:bodyPr lIns="0" tIns="0" rIns="0" bIns="0"/>
          <a:lstStyle/>
          <a:p>
            <a:endParaRPr lang="en-US"/>
          </a:p>
        </p:txBody>
      </p:sp>
      <p:sp>
        <p:nvSpPr>
          <p:cNvPr id="6" name="Rectangle 11"/>
          <p:cNvSpPr>
            <a:spLocks/>
          </p:cNvSpPr>
          <p:nvPr/>
        </p:nvSpPr>
        <p:spPr bwMode="auto">
          <a:xfrm>
            <a:off x="190500" y="83015"/>
            <a:ext cx="8801100" cy="145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pPr algn="l"/>
            <a:r>
              <a:rPr lang="en-US" sz="1000" dirty="0" smtClean="0">
                <a:solidFill>
                  <a:srgbClr val="828282"/>
                </a:solidFill>
                <a:latin typeface="Helvetica Neue Light" charset="0"/>
                <a:ea typeface="ＭＳ Ｐゴシック" charset="0"/>
                <a:cs typeface="Helvetica Neue Light" charset="0"/>
                <a:sym typeface="Helvetica Neue Light" charset="0"/>
              </a:rPr>
              <a:t/>
            </a:r>
            <a:r>
              <a:rPr lang="en-US" sz="1000" dirty="0" smtClean="0">
                <a:solidFill>
                  <a:srgbClr val="828282"/>
                </a:solidFill>
                <a:latin typeface="Helvetica Neue Light" charset="0"/>
                <a:ea typeface="ＭＳ Ｐゴシック" charset="0"/>
                <a:cs typeface="Helvetica Neue Light" charset="0"/>
                <a:sym typeface="Helvetica Neue Light" charset="0"/>
              </a:rPr>
              <a:t>Sound</a:t>
            </a:r>
            <a:r>
              <a:rPr lang="en-US" sz="1000" dirty="0" smtClean="0">
                <a:solidFill>
                  <a:srgbClr val="828282"/>
                </a:solidFill>
                <a:latin typeface="Helvetica Neue Light" charset="0"/>
                <a:ea typeface="ＭＳ Ｐゴシック" charset="0"/>
                <a:cs typeface="Helvetica Neue Light" charset="0"/>
                <a:sym typeface="Helvetica Neue Light" charset="0"/>
              </a:rPr>
              <a:t> &gt; </a:t>
            </a:r>
            <a:r>
              <a:rPr lang="en-US" sz="1000" dirty="0" smtClean="0">
                <a:solidFill>
                  <a:srgbClr val="828282"/>
                </a:solidFill>
                <a:latin typeface="Helvetica Neue Light" charset="0"/>
                <a:ea typeface="ＭＳ Ｐゴシック" charset="0"/>
                <a:cs typeface="Helvetica Neue Light" charset="0"/>
                <a:sym typeface="Helvetica Neue Light" charset="0"/>
              </a:rPr>
              <a:t>Further Topics</a:t>
            </a:r>
            <a:endParaRPr lang="en-US" sz="1000" dirty="0">
              <a:solidFill>
                <a:srgbClr val="828282"/>
              </a:solidFill>
              <a:latin typeface="Helvetica Neue Light" charset="0"/>
              <a:ea typeface="ＭＳ Ｐゴシック" charset="0"/>
              <a:cs typeface="Helvetica Neue Light" charset="0"/>
              <a:sym typeface="Helvetica Neue Light" charset="0"/>
            </a:endParaRPr>
          </a:p>
        </p:txBody>
      </p:sp>
      <p:sp>
        <p:nvSpPr>
          <p:cNvPr id="7" name="Line 6"/>
          <p:cNvSpPr>
            <a:spLocks noChangeShapeType="1"/>
          </p:cNvSpPr>
          <p:nvPr/>
        </p:nvSpPr>
        <p:spPr bwMode="auto">
          <a:xfrm>
            <a:off x="152400" y="1143000"/>
            <a:ext cx="8770937" cy="0"/>
          </a:xfrm>
          <a:prstGeom prst="line">
            <a:avLst/>
          </a:prstGeom>
          <a:noFill/>
          <a:ln w="12700" cap="flat">
            <a:solidFill>
              <a:srgbClr val="B2B2B2"/>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8" name="Line 5"/>
          <p:cNvSpPr>
            <a:spLocks noChangeShapeType="1"/>
          </p:cNvSpPr>
          <p:nvPr/>
        </p:nvSpPr>
        <p:spPr bwMode="auto">
          <a:xfrm>
            <a:off x="3046413" y="11113"/>
            <a:ext cx="3049587" cy="0"/>
          </a:xfrm>
          <a:prstGeom prst="line">
            <a:avLst/>
          </a:prstGeom>
          <a:noFill/>
          <a:ln w="38100">
            <a:solidFill>
              <a:srgbClr val="228CBC"/>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9" name="Line 6"/>
          <p:cNvSpPr>
            <a:spLocks noChangeShapeType="1"/>
          </p:cNvSpPr>
          <p:nvPr/>
        </p:nvSpPr>
        <p:spPr bwMode="auto">
          <a:xfrm>
            <a:off x="0" y="11113"/>
            <a:ext cx="3048000" cy="0"/>
          </a:xfrm>
          <a:prstGeom prst="line">
            <a:avLst/>
          </a:prstGeom>
          <a:noFill/>
          <a:ln w="38100">
            <a:solidFill>
              <a:srgbClr val="FDB620"/>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0" name="Line 7"/>
          <p:cNvSpPr>
            <a:spLocks noChangeShapeType="1"/>
          </p:cNvSpPr>
          <p:nvPr/>
        </p:nvSpPr>
        <p:spPr bwMode="auto">
          <a:xfrm>
            <a:off x="6094413" y="11113"/>
            <a:ext cx="3049587" cy="0"/>
          </a:xfrm>
          <a:prstGeom prst="line">
            <a:avLst/>
          </a:prstGeom>
          <a:noFill/>
          <a:ln w="38100">
            <a:solidFill>
              <a:srgbClr val="7BBB45"/>
            </a:solidFill>
            <a:miter lim="800000"/>
            <a:headEnd/>
            <a:tailEnd/>
          </a:ln>
          <a:extLst>
            <a:ext uri="{909E8E84-426E-40dd-AFC4-6F175D3DCCD1}">
              <a14:hiddenFill xmlns:a14="http://schemas.microsoft.com/office/drawing/2010/main">
                <a:noFill/>
              </a14:hiddenFill>
            </a:ext>
          </a:extLst>
        </p:spPr>
        <p:txBody>
          <a:bodyPr lIns="0" tIns="0" rIns="0" bIns="0"/>
          <a:lstStyle/>
          <a:p>
            <a:endParaRPr lang="en-US"/>
          </a:p>
        </p:txBody>
      </p:sp>
      <p:sp>
        <p:nvSpPr>
          <p:cNvPr id="11" name="Rectangle 2"/>
          <p:cNvSpPr>
            <a:spLocks/>
          </p:cNvSpPr>
          <p:nvPr/>
        </p:nvSpPr>
        <p:spPr bwMode="auto">
          <a:xfrm>
            <a:off x="0" y="6400800"/>
            <a:ext cx="9144000" cy="469900"/>
          </a:xfrm>
          <a:prstGeom prst="rect">
            <a:avLst/>
          </a:prstGeom>
          <a:solidFill>
            <a:srgbClr val="F6F6F6"/>
          </a:solidFill>
          <a:ln>
            <a:noFill/>
          </a:ln>
          <a:extLst>
            <a:ext uri="{91240B29-F687-4f45-9708-019B960494DF}">
              <a14:hiddenLine xmlns:a14="http://schemas.microsoft.com/office/drawing/2010/main" w="3175">
                <a:solidFill>
                  <a:srgbClr val="D7D7D7"/>
                </a:solidFill>
                <a:miter lim="800000"/>
                <a:headEnd/>
                <a:tailEnd/>
              </a14:hiddenLine>
            </a:ext>
          </a:extLst>
        </p:spPr>
        <p:txBody>
          <a:bodyPr lIns="0" tIns="0" rIns="0" bIns="0"/>
          <a:lstStyle/>
          <a:p>
            <a:endParaRPr lang="en-US"/>
          </a:p>
        </p:txBody>
      </p:sp>
      <p:pic>
        <p:nvPicPr>
          <p:cNvPr id="12"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6538913"/>
            <a:ext cx="1422400"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Rectangle 8"/>
          <p:cNvSpPr>
            <a:spLocks/>
          </p:cNvSpPr>
          <p:nvPr/>
        </p:nvSpPr>
        <p:spPr bwMode="auto">
          <a:xfrm>
            <a:off x="3962400" y="6477000"/>
            <a:ext cx="43180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dirty="0">
                <a:solidFill>
                  <a:srgbClr val="828282"/>
                </a:solidFill>
                <a:latin typeface="Arial" charset="0"/>
                <a:ea typeface="ＭＳ Ｐゴシック" charset="0"/>
                <a:sym typeface="Helvetica Neue" charset="0"/>
              </a:rPr>
              <a:t>Free to share, print, make copies and changes. Get yours at </a:t>
            </a:r>
            <a:r>
              <a:rPr lang="en-US" sz="800" dirty="0" err="1">
                <a:solidFill>
                  <a:srgbClr val="828282"/>
                </a:solidFill>
                <a:latin typeface="Arial" charset="0"/>
                <a:ea typeface="ＭＳ Ｐゴシック" charset="0"/>
                <a:sym typeface="Helvetica Neue" charset="0"/>
              </a:rPr>
              <a:t>www.boundless.com</a:t>
            </a:r>
            <a:endParaRPr lang="en-US" sz="800" dirty="0">
              <a:solidFill>
                <a:srgbClr val="828282"/>
              </a:solidFill>
              <a:latin typeface="Arial" charset="0"/>
              <a:ea typeface="ＭＳ Ｐゴシック" charset="0"/>
              <a:sym typeface="Helvetica Neue" charset="0"/>
            </a:endParaRPr>
          </a:p>
        </p:txBody>
      </p:sp>
      <p:pic>
        <p:nvPicPr>
          <p:cNvPr id="1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9300" y="6527800"/>
            <a:ext cx="6254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0" name="Rectangle 10"/>
          <p:cNvSpPr>
            <a:spLocks/>
          </p:cNvSpPr>
          <p:nvPr/>
        </p:nvSpPr>
        <p:spPr bwMode="auto">
          <a:xfrm>
            <a:off x="1676400" y="6629400"/>
            <a:ext cx="66167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r"/>
            <a:r>
              <a:rPr lang="en-US" sz="800" u="sng" dirty="0" smtClean="0">
                <a:solidFill>
                  <a:srgbClr val="FFFFFF"/>
                </a:solidFill>
                <a:latin typeface="Arial"/>
                <a:ea typeface="ＭＳ Ｐゴシック" charset="0"/>
                <a:cs typeface="Arial"/>
                <a:sym typeface="Helvetica Neue" charset="0"/>
                <a:hlinkClick r:id="rId5"/>
              </a:rPr>
              <a:t>www.boundless.com/physics/textbooks/boundless-physics-textbook/sound-16/further-topics-132/</a:t>
            </a:r>
            <a:endParaRPr lang="en-US" sz="800" u="sng" dirty="0">
              <a:solidFill>
                <a:srgbClr val="FFFFFF"/>
              </a:solidFill>
              <a:latin typeface="Arial"/>
              <a:ea typeface="ＭＳ Ｐゴシック" charset="0"/>
              <a:cs typeface="Arial"/>
              <a:sym typeface="Helvetica Neue" charset="0"/>
            </a:endParaRPr>
          </a:p>
        </p:txBody>
      </p:sp>
    </p:spTree>
    <p:extLst>
      <p:ext uri="{BB962C8B-B14F-4D97-AF65-F5344CB8AC3E}">
        <p14:creationId xmlns:p14="http://schemas.microsoft.com/office/powerpoint/2010/main" val="37228575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noteTheme.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slideTheme.xml><?xml version="1.0" encoding="utf-8"?>
<a:theme xmlns:a="http://schemas.openxmlformats.org/drawingml/2006/main" name="Boundless_Theme">
  <a:themeElements>
    <a:clrScheme name="Boundless">
      <a:dk1>
        <a:srgbClr val="FFFFFF"/>
      </a:dk1>
      <a:lt1>
        <a:srgbClr val="FFFFFF"/>
      </a:lt1>
      <a:dk2>
        <a:srgbClr val="000000"/>
      </a:dk2>
      <a:lt2>
        <a:srgbClr val="808080"/>
      </a:lt2>
      <a:accent1>
        <a:srgbClr val="2E2E2E"/>
      </a:accent1>
      <a:accent2>
        <a:srgbClr val="7BBB45"/>
      </a:accent2>
      <a:accent3>
        <a:srgbClr val="353535"/>
      </a:accent3>
      <a:accent4>
        <a:srgbClr val="2C2C2C"/>
      </a:accent4>
      <a:accent5>
        <a:srgbClr val="ADADAD"/>
      </a:accent5>
      <a:accent6>
        <a:srgbClr val="FEB720"/>
      </a:accent6>
      <a:hlink>
        <a:srgbClr val="228DBC"/>
      </a:hlink>
      <a:folHlink>
        <a:srgbClr val="228DB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spDef>
    <a:lnDef>
      <a:spPr bwMode="auto">
        <a:xfrm>
          <a:off x="0" y="0"/>
          <a:ext cx="1" cy="1"/>
        </a:xfrm>
        <a:custGeom>
          <a:avLst/>
          <a:gdLst/>
          <a:ahLst/>
          <a:cxnLst/>
          <a:rect b="0" l="0" r="0" t="0"/>
          <a:pathLst/>
        </a:custGeom>
        <a:solidFill>
          <a:schemeClr val="accent1"/>
        </a:solidFill>
        <a:ln algn="ctr" cap="flat" cmpd="sng" w="25400">
          <a:solidFill>
            <a:srgbClr val="000000"/>
          </a:solidFill>
          <a:prstDash val="solid"/>
          <a:round/>
          <a:headEnd len="med" type="none" w="med"/>
          <a:tailEnd len="med" type="none" w="med"/>
        </a:ln>
        <a:effectLst/>
        <a:extLst>
          <a:ext uri="{AF507438-7753-43e0-B8FC-AC1667EBCBE1}">
            <a14:hiddenEffects xmlns:a14="http://schemas.microsoft.com/office/drawing/2010/main">
              <a:effectLst>
                <a:outerShdw algn="ctr" blurRad="63500" dir="2700000" dist="38099" rotWithShape="0">
                  <a:schemeClr val="bg2">
                    <a:alpha val="74998"/>
                  </a:schemeClr>
                </a:outerShdw>
              </a:effectLst>
            </a14:hiddenEffects>
          </a:ext>
        </a:extLst>
      </a:spPr>
      <a:bodyPr anchor="t" anchorCtr="0" bIns="45720" compatLnSpc="1" lIns="91440" numCol="1" rIns="91440" tIns="45720" vert="horz" wrap="square">
        <a:prstTxWarp prst="textNoShape">
          <a:avLst/>
        </a:prstTxWarp>
      </a:bodyPr>
      <a:lstStyle>
        <a:defPPr algn="ctr" defTabSz="914400" eaLnBrk="1" fontAlgn="base" hangingPunct="1" indent="0" latinLnBrk="0" marL="0" marR="0" rtl="0">
          <a:lnSpc>
            <a:spcPct val="100000"/>
          </a:lnSpc>
          <a:spcBef>
            <a:spcPct val="0"/>
          </a:spcBef>
          <a:spcAft>
            <a:spcPct val="0"/>
          </a:spcAft>
          <a:buClrTx/>
          <a:buSzTx/>
          <a:buFontTx/>
          <a:buNone/>
          <a:tabLst/>
          <a:defRPr b="0" baseline="0" cap="none" i="0" kumimoji="0" lang="en-US" normalizeH="0" strike="noStrike" sz="4200" u="none">
            <a:ln>
              <a:noFill/>
            </a:ln>
            <a:solidFill>
              <a:srgbClr val="000000"/>
            </a:solidFill>
            <a:effectLst/>
            <a:latin charset="0" typeface="Gill Sans"/>
            <a:ea charset="0" typeface="ヒラギノ角ゴ ProN W3"/>
            <a:cs charset="0" typeface="ヒラギノ角ゴ ProN W3"/>
            <a:sym charset="0" typeface="Gill Sans"/>
          </a:defRPr>
        </a:defPPr>
      </a:lstStyle>
    </a:lnDef>
  </a:objectDefaults>
  <a:extraClrSchemeLst>
    <a:extraClrScheme>
      <a:clrScheme name="Chapter Pag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accent1="accent1" accent2="accent2" accent3="accent3" accent4="accent4" accent5="accent5" accent6="accent6" bg1="lt1" bg2="lt2" folHlink="folHlink" hlink="hlink" tx1="dk1" tx2="dk2"/>
    </a:extraClrScheme>
  </a:extraClrSchemeLst>
</a:theme>
</file>

<file path=docProps/app.xml><?xml version="1.0" encoding="utf-8"?>
<Properties xmlns="http://schemas.openxmlformats.org/officeDocument/2006/extended-properties" xmlns:vt="http://schemas.openxmlformats.org/officeDocument/2006/docPropsVTypes">
  <TotalTime>1464</TotalTime>
  <Words>0</Words>
  <Application>Microsoft Macintosh PowerPoint</Application>
  <PresentationFormat>On-screen Show (4:3)</PresentationFormat>
  <Paragraphs>0</Paragraphs>
  <Slides>1</Slides>
  <Notes>0</Notes>
  <HiddenSlides>0</HiddenSlides>
  <MMClips>0</MMClips>
  <ScaleCrop>false</ScaleCrop>
  <HeadingPairs>
    <vt:vector baseType="variant" size="4">
      <vt:variant>
        <vt:lpstr>Theme</vt:lpstr>
      </vt:variant>
      <vt:variant>
        <vt:i4>1</vt:i4>
      </vt:variant>
      <vt:variant>
        <vt:lpstr>Slide Titles</vt:lpstr>
      </vt:variant>
      <vt:variant>
        <vt:i4>1</vt:i4>
      </vt:variant>
    </vt:vector>
  </HeadingPairs>
  <TitlesOfParts>
    <vt:vector baseType="lpstr" size="2">
      <vt:lpstr>Office Theme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mitype="http://purl.org/dc/dcmitype/" xmlns:dcterms="http://purl.org/dc/terms/" xmlns:xsi="http://www.w3.org/2001/XMLSchema-instance">
  <dc:title>Boundless Study Slides</dc:title>
  <dc:creator>Boundless</dc:creator>
  <cp:lastModifiedBy>Boundless</cp:lastModifiedBy>
  <cp:revision>1</cp:revision>
  <dcterms:created xsi:type="dcterms:W3CDTF">2013-10-07T14:37:03Z</dcterms:created>
  <dcterms:modified xsi:type="dcterms:W3CDTF">2013-11-19T21:58:14Z</dcterms:modified>
</cp:coreProperties>
</file>